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11" r:id="rId2"/>
    <p:sldId id="349" r:id="rId3"/>
    <p:sldId id="394" r:id="rId4"/>
    <p:sldId id="387" r:id="rId5"/>
    <p:sldId id="361" r:id="rId6"/>
    <p:sldId id="397" r:id="rId7"/>
    <p:sldId id="391" r:id="rId8"/>
    <p:sldId id="392" r:id="rId9"/>
    <p:sldId id="366" r:id="rId10"/>
    <p:sldId id="390" r:id="rId11"/>
    <p:sldId id="384" r:id="rId12"/>
    <p:sldId id="393" r:id="rId13"/>
    <p:sldId id="371" r:id="rId14"/>
    <p:sldId id="279" r:id="rId15"/>
    <p:sldId id="362" r:id="rId16"/>
    <p:sldId id="353" r:id="rId17"/>
    <p:sldId id="307" r:id="rId18"/>
    <p:sldId id="354" r:id="rId19"/>
    <p:sldId id="352" r:id="rId20"/>
    <p:sldId id="358" r:id="rId21"/>
    <p:sldId id="356" r:id="rId22"/>
    <p:sldId id="357" r:id="rId23"/>
    <p:sldId id="396" r:id="rId24"/>
    <p:sldId id="395" r:id="rId25"/>
    <p:sldId id="389" r:id="rId26"/>
    <p:sldId id="375" r:id="rId27"/>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BB7C"/>
    <a:srgbClr val="31325E"/>
    <a:srgbClr val="598CBB"/>
    <a:srgbClr val="00CC00"/>
    <a:srgbClr val="FFE181"/>
    <a:srgbClr val="E28F41"/>
    <a:srgbClr val="80BE63"/>
    <a:srgbClr val="FA4616"/>
    <a:srgbClr val="33CC33"/>
    <a:srgbClr val="71B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618" autoAdjust="0"/>
    <p:restoredTop sz="71390" autoAdjust="0"/>
  </p:normalViewPr>
  <p:slideViewPr>
    <p:cSldViewPr snapToGrid="0" showGuides="1">
      <p:cViewPr varScale="1">
        <p:scale>
          <a:sx n="47" d="100"/>
          <a:sy n="47" d="100"/>
        </p:scale>
        <p:origin x="364" y="24"/>
      </p:cViewPr>
      <p:guideLst>
        <p:guide orient="horz" pos="2160"/>
        <p:guide pos="3840"/>
      </p:guideLst>
    </p:cSldViewPr>
  </p:slideViewPr>
  <p:notesTextViewPr>
    <p:cViewPr>
      <p:scale>
        <a:sx n="75" d="100"/>
        <a:sy n="75" d="100"/>
      </p:scale>
      <p:origin x="0" y="0"/>
    </p:cViewPr>
  </p:notesTextViewPr>
  <p:sorterViewPr>
    <p:cViewPr varScale="1">
      <p:scale>
        <a:sx n="100" d="100"/>
        <a:sy n="100" d="100"/>
      </p:scale>
      <p:origin x="0" y="-9089"/>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FD93C9B2-20F6-4DB1-B471-224337D0AC79}" type="datetimeFigureOut">
              <a:rPr lang="en-US" smtClean="0"/>
              <a:t>12/8/2022</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CUDA"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PyTorch" TargetMode="External"/><Relationship Id="rId5" Type="http://schemas.openxmlformats.org/officeDocument/2006/relationships/hyperlink" Target="https://en.wikipedia.org/wiki/Meta_AI" TargetMode="External"/><Relationship Id="rId4" Type="http://schemas.openxmlformats.org/officeDocument/2006/relationships/hyperlink" Target="https://en.wikipedia.org/wiki/TensorFlow"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Source_cod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en.wikipedia.org/wiki/Natural_language" TargetMode="External"/><Relationship Id="rId4" Type="http://schemas.openxmlformats.org/officeDocument/2006/relationships/hyperlink" Target="https://en.wikipedia.org/wiki/OpenAI"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penai.com/dall-e-2/"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a simple example. Suppose we have a 2-pixel image. In the figure, the x-axis shows us the value of pixel 1, the y-axis shows us the value of pixel 2, and the z-axis gives us the probability distribution. </a:t>
            </a:r>
          </a:p>
          <a:p>
            <a:endParaRPr lang="en-US" dirty="0"/>
          </a:p>
          <a:p>
            <a:r>
              <a:rPr lang="en-US" dirty="0"/>
              <a:t>Let’s begin by assigning values of 120 and 90 to our pixels (0 to 255).  We then apply gaussian noise as follows: </a:t>
            </a:r>
          </a:p>
          <a:p>
            <a:pPr marL="228600" indent="-228600">
              <a:buAutoNum type="arabicPeriod"/>
            </a:pPr>
            <a:r>
              <a:rPr lang="en-US" dirty="0"/>
              <a:t>First, we create a point at the intersect of x and y.</a:t>
            </a:r>
          </a:p>
          <a:p>
            <a:pPr marL="228600" indent="-228600">
              <a:buAutoNum type="arabicPeriod"/>
            </a:pPr>
            <a:r>
              <a:rPr lang="en-US" dirty="0"/>
              <a:t>Second, we overlay this point with a normal distribution where the mean is the original point and variance is determined by a constant (let's say it is 10). </a:t>
            </a:r>
          </a:p>
          <a:p>
            <a:pPr marL="228600" indent="-228600">
              <a:buAutoNum type="arabicPeriod"/>
            </a:pPr>
            <a:r>
              <a:rPr lang="en-US" dirty="0"/>
              <a:t>Third, we select a random position inside this distribution. The random position could be anywhere close to or far from the original point or somewhere in between.  The stars show us some of our options – some highly likely, others less so, given the distribution. </a:t>
            </a:r>
          </a:p>
          <a:p>
            <a:pPr marL="228600" indent="-228600">
              <a:buAutoNum type="arabicPeriod"/>
            </a:pPr>
            <a:r>
              <a:rPr lang="en-US" dirty="0"/>
              <a:t>And finally, we select one of these points.  In this case, the image pixels in the next step of the Markov chain will be 115 and 80.</a:t>
            </a:r>
          </a:p>
          <a:p>
            <a:endParaRPr lang="en-US" dirty="0"/>
          </a:p>
          <a:p>
            <a:r>
              <a:rPr lang="en-US" dirty="0"/>
              <a:t>Note: this is a simplified picture of how diffusion works.  Reality is much more complex.</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10</a:t>
            </a:fld>
            <a:endParaRPr lang="en-US"/>
          </a:p>
        </p:txBody>
      </p:sp>
    </p:spTree>
    <p:extLst>
      <p:ext uri="{BB962C8B-B14F-4D97-AF65-F5344CB8AC3E}">
        <p14:creationId xmlns:p14="http://schemas.microsoft.com/office/powerpoint/2010/main" val="2379518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to reverse or remove the noise?  Removing the noise means recovering the values of these pixels so that the resulting image will resemble the original image.</a:t>
            </a:r>
          </a:p>
          <a:p>
            <a:endParaRPr lang="en-US" dirty="0"/>
          </a:p>
          <a:p>
            <a:r>
              <a:rPr lang="en-US" dirty="0"/>
              <a:t>Let’s look at a two-pixel example. </a:t>
            </a:r>
          </a:p>
          <a:p>
            <a:pPr marL="228600" indent="-228600">
              <a:buAutoNum type="arabicPeriod"/>
            </a:pPr>
            <a:r>
              <a:rPr lang="en-US" dirty="0"/>
              <a:t>In the left figure, the red point represents the original image, and the green point is full noise during the forward diffusion process. The image follows a path (green curve line) from the original position to the gaussian noise position. </a:t>
            </a:r>
          </a:p>
          <a:p>
            <a:pPr marL="228600" indent="-228600">
              <a:buAutoNum type="arabicPeriod"/>
            </a:pPr>
            <a:r>
              <a:rPr lang="en-US" dirty="0"/>
              <a:t>During the reverse diffusion, we want to bring the gaussian noise position back to its original position as the right figure shows.</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11</a:t>
            </a:fld>
            <a:endParaRPr lang="en-US"/>
          </a:p>
        </p:txBody>
      </p:sp>
    </p:spTree>
    <p:extLst>
      <p:ext uri="{BB962C8B-B14F-4D97-AF65-F5344CB8AC3E}">
        <p14:creationId xmlns:p14="http://schemas.microsoft.com/office/powerpoint/2010/main" val="2431563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remove, we present the noisy image to a convolutional neural network and ask it to produce the previous step’s image. </a:t>
            </a:r>
          </a:p>
          <a:p>
            <a:endParaRPr lang="en-US" dirty="0"/>
          </a:p>
          <a:p>
            <a:r>
              <a:rPr lang="en-US" dirty="0"/>
              <a:t>The type of convolutional neural network is called a </a:t>
            </a:r>
            <a:r>
              <a:rPr lang="en-US" b="1" dirty="0"/>
              <a:t>Unet</a:t>
            </a:r>
            <a:r>
              <a:rPr lang="en-US" dirty="0"/>
              <a:t>.</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12</a:t>
            </a:fld>
            <a:endParaRPr lang="en-US"/>
          </a:p>
        </p:txBody>
      </p:sp>
    </p:spTree>
    <p:extLst>
      <p:ext uri="{BB962C8B-B14F-4D97-AF65-F5344CB8AC3E}">
        <p14:creationId xmlns:p14="http://schemas.microsoft.com/office/powerpoint/2010/main" val="1655365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t>
            </a:r>
            <a:r>
              <a:rPr lang="en-US" b="1" dirty="0"/>
              <a:t>Unet </a:t>
            </a:r>
            <a:r>
              <a:rPr lang="en-US" dirty="0"/>
              <a:t>architecture. We call it</a:t>
            </a:r>
            <a:r>
              <a:rPr lang="en-US" b="1" dirty="0"/>
              <a:t> Unet </a:t>
            </a:r>
            <a:r>
              <a:rPr lang="en-US" dirty="0"/>
              <a:t>because of its shape.  Here we see a Unet model removing the noise from an image, resulting in a new image of the same size as the original.</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13</a:t>
            </a:fld>
            <a:endParaRPr lang="en-US"/>
          </a:p>
        </p:txBody>
      </p:sp>
    </p:spTree>
    <p:extLst>
      <p:ext uri="{BB962C8B-B14F-4D97-AF65-F5344CB8AC3E}">
        <p14:creationId xmlns:p14="http://schemas.microsoft.com/office/powerpoint/2010/main" val="1434364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14</a:t>
            </a:fld>
            <a:endParaRPr lang="en-US"/>
          </a:p>
        </p:txBody>
      </p:sp>
    </p:spTree>
    <p:extLst>
      <p:ext uri="{BB962C8B-B14F-4D97-AF65-F5344CB8AC3E}">
        <p14:creationId xmlns:p14="http://schemas.microsoft.com/office/powerpoint/2010/main" val="1985664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15</a:t>
            </a:fld>
            <a:endParaRPr lang="en-US"/>
          </a:p>
        </p:txBody>
      </p:sp>
    </p:spTree>
    <p:extLst>
      <p:ext uri="{BB962C8B-B14F-4D97-AF65-F5344CB8AC3E}">
        <p14:creationId xmlns:p14="http://schemas.microsoft.com/office/powerpoint/2010/main" val="1926479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Let’s start with Nvidia’s StyleGAN.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202122"/>
                </a:solidFill>
                <a:effectLst/>
                <a:latin typeface="Arial" panose="020B0604020202020204" pitchFamily="34" charset="0"/>
              </a:rPr>
              <a:t>December 2018: Nvidia introduces StyleGAN (a generative adversarial network), with source code available early 2019 (February).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202122"/>
                </a:solidFill>
                <a:effectLst/>
                <a:latin typeface="Arial" panose="020B0604020202020204" pitchFamily="34" charset="0"/>
              </a:rPr>
              <a:t>February 2020: Nvidia releases StyleGAN 2.</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202122"/>
                </a:solidFill>
                <a:effectLst/>
                <a:latin typeface="Arial" panose="020B0604020202020204" pitchFamily="34" charset="0"/>
              </a:rPr>
              <a:t>October 2021: Nvidia releases StyleGAN 3 which delivered improved image quality.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StyleGAN utilizes Nvidia's </a:t>
            </a:r>
            <a:r>
              <a:rPr lang="en-US" b="0" i="0" u="none" strike="noStrike" dirty="0">
                <a:solidFill>
                  <a:srgbClr val="0645AD"/>
                </a:solidFill>
                <a:effectLst/>
                <a:latin typeface="Arial" panose="020B0604020202020204" pitchFamily="34" charset="0"/>
                <a:hlinkClick r:id="rId3" tooltip="CUDA"/>
              </a:rPr>
              <a:t>CUDA</a:t>
            </a:r>
            <a:r>
              <a:rPr lang="en-US" b="0" i="0" dirty="0">
                <a:solidFill>
                  <a:srgbClr val="202122"/>
                </a:solidFill>
                <a:effectLst/>
                <a:latin typeface="Arial" panose="020B0604020202020204" pitchFamily="34" charset="0"/>
              </a:rPr>
              <a:t> software, GPUs, and Google's </a:t>
            </a:r>
            <a:r>
              <a:rPr lang="en-US" b="0" i="0" u="none" strike="noStrike" dirty="0">
                <a:solidFill>
                  <a:srgbClr val="0645AD"/>
                </a:solidFill>
                <a:effectLst/>
                <a:latin typeface="Arial" panose="020B0604020202020204" pitchFamily="34" charset="0"/>
                <a:hlinkClick r:id="rId4" tooltip="TensorFlow"/>
              </a:rPr>
              <a:t>TensorFlow</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rPr>
              <a:t> </a:t>
            </a:r>
            <a:r>
              <a:rPr lang="en-US" b="0" i="0" dirty="0">
                <a:solidFill>
                  <a:srgbClr val="202122"/>
                </a:solidFill>
                <a:effectLst/>
                <a:latin typeface="Arial" panose="020B0604020202020204" pitchFamily="34" charset="0"/>
              </a:rPr>
              <a:t>or </a:t>
            </a:r>
            <a:r>
              <a:rPr lang="en-US" b="0" i="0" u="none" strike="noStrike" dirty="0">
                <a:solidFill>
                  <a:srgbClr val="0645AD"/>
                </a:solidFill>
                <a:effectLst/>
                <a:latin typeface="Arial" panose="020B0604020202020204" pitchFamily="34" charset="0"/>
                <a:hlinkClick r:id="rId5" tooltip="Meta AI"/>
              </a:rPr>
              <a:t>Meta AI</a:t>
            </a:r>
            <a:r>
              <a:rPr lang="en-US" b="0" i="0" dirty="0">
                <a:solidFill>
                  <a:srgbClr val="202122"/>
                </a:solidFill>
                <a:effectLst/>
                <a:latin typeface="Arial" panose="020B0604020202020204" pitchFamily="34" charset="0"/>
              </a:rPr>
              <a:t>'s </a:t>
            </a:r>
            <a:r>
              <a:rPr lang="en-US" b="0" i="0" u="none" strike="noStrike" dirty="0">
                <a:solidFill>
                  <a:srgbClr val="0645AD"/>
                </a:solidFill>
                <a:effectLst/>
                <a:latin typeface="Arial" panose="020B0604020202020204" pitchFamily="34" charset="0"/>
                <a:hlinkClick r:id="rId6" tooltip="PyTorch"/>
              </a:rPr>
              <a:t>PyTorch</a:t>
            </a:r>
            <a:r>
              <a:rPr lang="en-US" b="0" i="0" u="none" strike="noStrike"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Pytorch became the official implementation library in later StyleGAN versions.    </a:t>
            </a:r>
          </a:p>
        </p:txBody>
      </p:sp>
      <p:sp>
        <p:nvSpPr>
          <p:cNvPr id="4" name="Slide Number Placeholder 3"/>
          <p:cNvSpPr>
            <a:spLocks noGrp="1"/>
          </p:cNvSpPr>
          <p:nvPr>
            <p:ph type="sldNum" sz="quarter" idx="5"/>
          </p:nvPr>
        </p:nvSpPr>
        <p:spPr/>
        <p:txBody>
          <a:bodyPr/>
          <a:lstStyle/>
          <a:p>
            <a:fld id="{3148858F-F1DB-4027-9C85-CCA6849540DD}" type="slidenum">
              <a:rPr lang="en-US" smtClean="0"/>
              <a:t>16</a:t>
            </a:fld>
            <a:endParaRPr lang="en-US"/>
          </a:p>
        </p:txBody>
      </p:sp>
    </p:spTree>
    <p:extLst>
      <p:ext uri="{BB962C8B-B14F-4D97-AF65-F5344CB8AC3E}">
        <p14:creationId xmlns:p14="http://schemas.microsoft.com/office/powerpoint/2010/main" val="2490389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StyleGAN2 intro video</a:t>
            </a:r>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3162350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02122"/>
                </a:solidFill>
                <a:effectLst/>
                <a:latin typeface="Arial" panose="020B0604020202020204" pitchFamily="34" charset="0"/>
              </a:rPr>
              <a:t>Recently, diffusion models have become a popular generative AI alternative, with DALL-E being the most talked about.</a:t>
            </a:r>
          </a:p>
          <a:p>
            <a:pPr algn="l"/>
            <a:endParaRPr lang="en-US" b="0" i="0" dirty="0">
              <a:solidFill>
                <a:srgbClr val="202122"/>
              </a:solidFill>
              <a:effectLst/>
              <a:latin typeface="Arial" panose="020B0604020202020204" pitchFamily="34" charset="0"/>
            </a:endParaRPr>
          </a:p>
          <a:p>
            <a:pPr marL="228600" indent="-228600" algn="l">
              <a:buAutoNum type="arabicPeriod"/>
            </a:pPr>
            <a:r>
              <a:rPr lang="en-US" b="0" i="0" dirty="0">
                <a:solidFill>
                  <a:srgbClr val="202122"/>
                </a:solidFill>
                <a:effectLst/>
                <a:latin typeface="Arial" panose="020B0604020202020204" pitchFamily="34" charset="0"/>
              </a:rPr>
              <a:t>January 2021: OpenAI releases DALL-E.  This version uses a modified version of GPT-3 to generate images.</a:t>
            </a:r>
          </a:p>
          <a:p>
            <a:pPr marL="228600" indent="-228600" algn="l">
              <a:buAutoNum type="arabicPeriod"/>
            </a:pPr>
            <a:r>
              <a:rPr lang="en-US" b="0" i="0" dirty="0">
                <a:solidFill>
                  <a:srgbClr val="202122"/>
                </a:solidFill>
                <a:effectLst/>
                <a:latin typeface="Arial" panose="020B0604020202020204" pitchFamily="34" charset="0"/>
              </a:rPr>
              <a:t>April 2022: Open AI announces DALL-E 2.  With DALL-E 2, users can generate high resolution images by combining concepts, attributes, and styles.</a:t>
            </a:r>
          </a:p>
          <a:p>
            <a:pPr algn="l"/>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Note: OpenAI has not released </a:t>
            </a:r>
            <a:r>
              <a:rPr lang="en-US" b="0" i="0" u="none" strike="noStrike" dirty="0">
                <a:solidFill>
                  <a:srgbClr val="0645AD"/>
                </a:solidFill>
                <a:effectLst/>
                <a:latin typeface="Arial" panose="020B0604020202020204" pitchFamily="34" charset="0"/>
                <a:hlinkClick r:id="rId3" tooltip="Source code"/>
              </a:rPr>
              <a:t>source code</a:t>
            </a:r>
            <a:r>
              <a:rPr lang="en-US" b="0" i="0" dirty="0">
                <a:solidFill>
                  <a:srgbClr val="202122"/>
                </a:solidFill>
                <a:effectLst/>
                <a:latin typeface="Arial" panose="020B0604020202020204" pitchFamily="34" charset="0"/>
              </a:rPr>
              <a:t> for either model, although output from a limited selection of sample prompts is available at their website.</a:t>
            </a:r>
          </a:p>
          <a:p>
            <a:pPr algn="l"/>
            <a:endParaRPr lang="en-US" b="0" i="0"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1744321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DALL-E 2 intro video</a:t>
            </a:r>
          </a:p>
          <a:p>
            <a:endParaRPr lang="en-US" dirty="0"/>
          </a:p>
          <a:p>
            <a:pPr algn="l"/>
            <a:r>
              <a:rPr lang="en-US" b="1" i="0" dirty="0">
                <a:solidFill>
                  <a:srgbClr val="202122"/>
                </a:solidFill>
                <a:effectLst/>
                <a:latin typeface="Arial" panose="020B0604020202020204" pitchFamily="34" charset="0"/>
              </a:rPr>
              <a:t>DALL-E</a:t>
            </a:r>
            <a:r>
              <a:rPr lang="en-US" b="0" i="0" dirty="0">
                <a:solidFill>
                  <a:srgbClr val="202122"/>
                </a:solidFill>
                <a:effectLst/>
                <a:latin typeface="Arial" panose="020B0604020202020204" pitchFamily="34" charset="0"/>
              </a:rPr>
              <a:t> and </a:t>
            </a:r>
            <a:r>
              <a:rPr lang="en-US" b="1" i="0" dirty="0">
                <a:solidFill>
                  <a:srgbClr val="202122"/>
                </a:solidFill>
                <a:effectLst/>
                <a:latin typeface="Arial" panose="020B0604020202020204" pitchFamily="34" charset="0"/>
              </a:rPr>
              <a:t>DALL-E 2</a:t>
            </a:r>
            <a:r>
              <a:rPr lang="en-US" b="0" i="0" dirty="0">
                <a:solidFill>
                  <a:srgbClr val="202122"/>
                </a:solidFill>
                <a:effectLst/>
                <a:latin typeface="Arial" panose="020B0604020202020204" pitchFamily="34" charset="0"/>
              </a:rPr>
              <a:t> are </a:t>
            </a:r>
            <a:r>
              <a:rPr lang="en-US" b="0" i="0" u="none" strike="noStrike" dirty="0">
                <a:solidFill>
                  <a:srgbClr val="0645AD"/>
                </a:solidFill>
                <a:effectLst/>
                <a:latin typeface="Arial" panose="020B0604020202020204" pitchFamily="34" charset="0"/>
                <a:hlinkClick r:id="rId3" tooltip="Machine learning"/>
              </a:rPr>
              <a:t>machine learning models</a:t>
            </a:r>
            <a:r>
              <a:rPr lang="en-US" b="0" i="0" dirty="0">
                <a:solidFill>
                  <a:srgbClr val="202122"/>
                </a:solidFill>
                <a:effectLst/>
                <a:latin typeface="Arial" panose="020B0604020202020204" pitchFamily="34" charset="0"/>
              </a:rPr>
              <a:t> developed by </a:t>
            </a:r>
            <a:r>
              <a:rPr lang="en-US" b="0" i="0" u="none" strike="noStrike" dirty="0">
                <a:solidFill>
                  <a:srgbClr val="0645AD"/>
                </a:solidFill>
                <a:effectLst/>
                <a:latin typeface="Arial" panose="020B0604020202020204" pitchFamily="34" charset="0"/>
                <a:hlinkClick r:id="rId4" tooltip="OpenAI"/>
              </a:rPr>
              <a:t>OpenAI</a:t>
            </a:r>
            <a:r>
              <a:rPr lang="en-US" b="0" i="0" dirty="0">
                <a:solidFill>
                  <a:srgbClr val="202122"/>
                </a:solidFill>
                <a:effectLst/>
                <a:latin typeface="Arial" panose="020B0604020202020204" pitchFamily="34" charset="0"/>
              </a:rPr>
              <a:t> to generate digital images from </a:t>
            </a:r>
            <a:r>
              <a:rPr lang="en-US" b="0" i="0" u="none" strike="noStrike" dirty="0">
                <a:solidFill>
                  <a:srgbClr val="0645AD"/>
                </a:solidFill>
                <a:effectLst/>
                <a:latin typeface="Arial" panose="020B0604020202020204" pitchFamily="34" charset="0"/>
                <a:hlinkClick r:id="rId5" tooltip="Natural language"/>
              </a:rPr>
              <a:t>natural language</a:t>
            </a:r>
            <a:r>
              <a:rPr lang="en-US" b="0" i="0" dirty="0">
                <a:solidFill>
                  <a:srgbClr val="202122"/>
                </a:solidFill>
                <a:effectLst/>
                <a:latin typeface="Arial" panose="020B0604020202020204" pitchFamily="34" charset="0"/>
              </a:rPr>
              <a:t> descriptions. </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1696464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A1A1A"/>
                </a:solidFill>
                <a:effectLst/>
                <a:latin typeface="NVIDIA Sans"/>
              </a:rPr>
              <a:t>As the name suggests, generative AI models are used to create art and text.  Broadly speaking, generative models can be classified into four groups – Generative Adversarial Networks, Diffusion Models, Variational Auto-Encoders (VAEs), and Flow models.</a:t>
            </a:r>
          </a:p>
          <a:p>
            <a:endParaRPr lang="en-US" b="0" i="0" dirty="0">
              <a:solidFill>
                <a:srgbClr val="1A1A1A"/>
              </a:solidFill>
              <a:effectLst/>
              <a:latin typeface="NVIDIA Sans"/>
            </a:endParaRPr>
          </a:p>
          <a:p>
            <a:pPr marL="228600" indent="-228600">
              <a:buAutoNum type="arabicPeriod"/>
            </a:pPr>
            <a:r>
              <a:rPr lang="en-US" b="0" i="0" dirty="0">
                <a:solidFill>
                  <a:srgbClr val="1A1A1A"/>
                </a:solidFill>
                <a:effectLst/>
                <a:latin typeface="NVIDIA Sans"/>
              </a:rPr>
              <a:t>As we learned in our last session, a GAN pairs a generator with a discriminator.  The generator samples a latent space (z) and outputs a new set of datapoints, labelled x prime.  The discriminator, on the other hand, is trained on real examples (x) and then predicts whether a given example from the generator (x prime) is fake or real (zero or one). </a:t>
            </a:r>
          </a:p>
          <a:p>
            <a:pPr marL="228600" indent="-228600">
              <a:buAutoNum type="arabicPeriod"/>
            </a:pPr>
            <a:r>
              <a:rPr lang="en-US" b="0" i="0" dirty="0">
                <a:solidFill>
                  <a:srgbClr val="1A1A1A"/>
                </a:solidFill>
                <a:effectLst/>
                <a:latin typeface="NVIDIA Sans"/>
              </a:rPr>
              <a:t>Diffusion models begin with a valid example and slowly add noise (steps x0, x1, x2, etc…) until a randomized latent space is created.  The process is then reversed (dashed line) until a new example (x0) has been generated.</a:t>
            </a:r>
          </a:p>
          <a:p>
            <a:pPr marL="228600" indent="-228600">
              <a:buAutoNum type="arabicPeriod"/>
            </a:pPr>
            <a:r>
              <a:rPr lang="en-US" b="0" i="0" dirty="0">
                <a:solidFill>
                  <a:srgbClr val="1A1A1A"/>
                </a:solidFill>
                <a:effectLst/>
                <a:latin typeface="NVIDIA Sans"/>
              </a:rPr>
              <a:t>We will not talk about variational autoencoders or flow models in this presentation. </a:t>
            </a:r>
          </a:p>
          <a:p>
            <a:endParaRPr lang="en-US" b="0" i="0" dirty="0">
              <a:solidFill>
                <a:srgbClr val="1A1A1A"/>
              </a:solidFill>
              <a:effectLst/>
              <a:latin typeface="NVIDIA Sans"/>
            </a:endParaRPr>
          </a:p>
          <a:p>
            <a:r>
              <a:rPr lang="en-US" b="0" i="0" dirty="0">
                <a:solidFill>
                  <a:srgbClr val="1A1A1A"/>
                </a:solidFill>
                <a:effectLst/>
                <a:latin typeface="NVIDIA Sans"/>
              </a:rPr>
              <a:t>=====</a:t>
            </a:r>
          </a:p>
          <a:p>
            <a:pPr algn="l" fontAlgn="base"/>
            <a:r>
              <a:rPr lang="en-US" b="0" i="0" dirty="0">
                <a:solidFill>
                  <a:srgbClr val="1A1A1A"/>
                </a:solidFill>
                <a:effectLst/>
                <a:latin typeface="NVIDIA Sans"/>
              </a:rPr>
              <a:t>The x variable represents a real data sample, x’ is </a:t>
            </a:r>
            <a:r>
              <a:rPr lang="en-US" sz="1800" b="0" i="0" u="none" strike="noStrike" baseline="0" dirty="0">
                <a:latin typeface="NimbusRomNo9L-Regu"/>
              </a:rPr>
              <a:t>fake data, and</a:t>
            </a:r>
            <a:r>
              <a:rPr lang="en-US" b="0" i="0" dirty="0">
                <a:solidFill>
                  <a:srgbClr val="1A1A1A"/>
                </a:solidFill>
                <a:effectLst/>
                <a:latin typeface="NVIDIA Sans"/>
              </a:rPr>
              <a:t> z is a latent variable.</a:t>
            </a:r>
          </a:p>
          <a:p>
            <a:endParaRPr lang="en-US" b="0" i="0" dirty="0">
              <a:solidFill>
                <a:srgbClr val="1A1A1A"/>
              </a:solidFill>
              <a:effectLst/>
              <a:latin typeface="NVIDIA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50506"/>
                </a:solidFill>
                <a:effectLst/>
                <a:latin typeface="Generator"/>
              </a:rPr>
              <a:t>Diffusion Models work by </a:t>
            </a:r>
            <a:r>
              <a:rPr lang="en-US" b="1" i="0" dirty="0">
                <a:solidFill>
                  <a:srgbClr val="050506"/>
                </a:solidFill>
                <a:effectLst/>
                <a:latin typeface="Generator"/>
              </a:rPr>
              <a:t>destroying training data</a:t>
            </a:r>
            <a:r>
              <a:rPr lang="en-US" b="0" i="0" dirty="0">
                <a:solidFill>
                  <a:srgbClr val="050506"/>
                </a:solidFill>
                <a:effectLst/>
                <a:latin typeface="Generator"/>
              </a:rPr>
              <a:t> through the successive addition of Gaussian noise, and then </a:t>
            </a:r>
            <a:r>
              <a:rPr lang="en-US" b="1" i="0" dirty="0">
                <a:solidFill>
                  <a:srgbClr val="050506"/>
                </a:solidFill>
                <a:effectLst/>
                <a:latin typeface="Generator"/>
              </a:rPr>
              <a:t>learning to recover</a:t>
            </a:r>
            <a:r>
              <a:rPr lang="en-US" b="0" i="0" dirty="0">
                <a:solidFill>
                  <a:srgbClr val="050506"/>
                </a:solidFill>
                <a:effectLst/>
                <a:latin typeface="Generator"/>
              </a:rPr>
              <a:t> the data by </a:t>
            </a:r>
            <a:r>
              <a:rPr lang="en-US" b="0" i="1" dirty="0">
                <a:solidFill>
                  <a:srgbClr val="050506"/>
                </a:solidFill>
                <a:effectLst/>
                <a:latin typeface="Generator"/>
              </a:rPr>
              <a:t>reversing</a:t>
            </a:r>
            <a:r>
              <a:rPr lang="en-US" b="0" i="0" dirty="0">
                <a:solidFill>
                  <a:srgbClr val="050506"/>
                </a:solidFill>
                <a:effectLst/>
                <a:latin typeface="Generator"/>
              </a:rPr>
              <a:t> this noising process. </a:t>
            </a:r>
          </a:p>
          <a:p>
            <a:endParaRPr lang="en-US" b="0" i="0" dirty="0">
              <a:solidFill>
                <a:srgbClr val="1A1A1A"/>
              </a:solidFill>
              <a:effectLst/>
              <a:latin typeface="NVIDIA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A1A"/>
                </a:solidFill>
                <a:effectLst/>
                <a:latin typeface="NVIDIA Sans"/>
              </a:rPr>
              <a:t>(</a:t>
            </a:r>
            <a:r>
              <a:rPr lang="en-US" sz="1200" dirty="0">
                <a:latin typeface="Arial" panose="020B0604020202020204" pitchFamily="34" charset="0"/>
                <a:cs typeface="Arial" panose="020B0604020202020204" pitchFamily="34" charset="0"/>
              </a:rPr>
              <a:t>https://developer.nvidia.com/blog/improving-diffusion-models-as-an-alternative-to-gans-part-1/)</a:t>
            </a:r>
            <a:endParaRPr lang="en-US" sz="1200" b="0" i="0" dirty="0">
              <a:solidFill>
                <a:srgbClr val="1A1A1A"/>
              </a:solidFill>
              <a:effectLst/>
              <a:latin typeface="NVIDIA Sans"/>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119249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3157664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Hanfu dress videos links:</a:t>
            </a:r>
          </a:p>
          <a:p>
            <a:endParaRPr lang="en-US" dirty="0"/>
          </a:p>
          <a:p>
            <a:r>
              <a:rPr lang="en-US" dirty="0"/>
              <a:t>https://youtu.be/hs09ibfKPfQ</a:t>
            </a:r>
          </a:p>
          <a:p>
            <a:r>
              <a:rPr lang="en-US" dirty="0"/>
              <a:t>https://youtu.be/mapHUN4oYOg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1848830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1024044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https://chat.openai.com/chat</a:t>
            </a:r>
          </a:p>
          <a:p>
            <a:endParaRPr lang="en-US" dirty="0"/>
          </a:p>
          <a:p>
            <a:r>
              <a:rPr lang="en-US" dirty="0"/>
              <a:t>https://beta.openai.com/docs/guides/images</a:t>
            </a:r>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312048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50506"/>
                </a:solidFill>
                <a:effectLst/>
                <a:latin typeface="Generator"/>
              </a:rPr>
              <a:t> </a:t>
            </a:r>
            <a:r>
              <a:rPr lang="en-US" b="0" i="0" u="none" strike="noStrike" dirty="0">
                <a:solidFill>
                  <a:srgbClr val="6B2BD6"/>
                </a:solidFill>
                <a:effectLst/>
                <a:latin typeface="Generator"/>
                <a:hlinkClick r:id="rId3"/>
              </a:rPr>
              <a:t>DALL-E 2</a:t>
            </a:r>
            <a:r>
              <a:rPr lang="en-US" b="0" i="0" dirty="0">
                <a:solidFill>
                  <a:srgbClr val="050506"/>
                </a:solidFill>
                <a:effectLst/>
                <a:latin typeface="Generator"/>
              </a:rPr>
              <a:t> hit the scene, setting a new bar for image generation and manipulation. </a:t>
            </a:r>
          </a:p>
          <a:p>
            <a:endParaRPr lang="en-US" b="0" i="0" dirty="0">
              <a:solidFill>
                <a:srgbClr val="050506"/>
              </a:solidFill>
              <a:effectLst/>
              <a:latin typeface="Generator"/>
            </a:endParaRPr>
          </a:p>
          <a:p>
            <a:pPr algn="l" fontAlgn="base"/>
            <a:r>
              <a:rPr lang="en-US" b="0" i="0" u="none" strike="noStrike" dirty="0">
                <a:solidFill>
                  <a:srgbClr val="050506"/>
                </a:solidFill>
                <a:effectLst/>
                <a:latin typeface="Generator"/>
              </a:rPr>
              <a:t>At the highest level, DALL-E 2's works very simply:</a:t>
            </a:r>
          </a:p>
          <a:p>
            <a:pPr algn="l" fontAlgn="base"/>
            <a:endParaRPr lang="en-US" b="0" i="0" u="none" strike="noStrike" dirty="0">
              <a:solidFill>
                <a:srgbClr val="050506"/>
              </a:solidFill>
              <a:effectLst/>
              <a:latin typeface="Generator"/>
            </a:endParaRPr>
          </a:p>
          <a:p>
            <a:pPr marL="228600" indent="-228600" algn="l" fontAlgn="base">
              <a:buFont typeface="+mj-lt"/>
              <a:buAutoNum type="arabicPeriod"/>
            </a:pPr>
            <a:r>
              <a:rPr lang="en-US" b="0" i="0" dirty="0">
                <a:solidFill>
                  <a:srgbClr val="050506"/>
                </a:solidFill>
                <a:effectLst/>
                <a:latin typeface="inherit"/>
              </a:rPr>
              <a:t>First, a text prompt is input into a </a:t>
            </a:r>
            <a:r>
              <a:rPr lang="en-US" b="1" i="0" dirty="0">
                <a:solidFill>
                  <a:srgbClr val="050506"/>
                </a:solidFill>
                <a:effectLst/>
                <a:latin typeface="inherit"/>
              </a:rPr>
              <a:t>text encoder</a:t>
            </a:r>
            <a:r>
              <a:rPr lang="en-US" b="0" i="0" dirty="0">
                <a:solidFill>
                  <a:srgbClr val="050506"/>
                </a:solidFill>
                <a:effectLst/>
                <a:latin typeface="inherit"/>
              </a:rPr>
              <a:t> that is trained to map the prompt to a representation space.</a:t>
            </a:r>
          </a:p>
          <a:p>
            <a:pPr marL="228600" indent="-228600" algn="l" fontAlgn="base">
              <a:buFont typeface="+mj-lt"/>
              <a:buAutoNum type="arabicPeriod"/>
            </a:pPr>
            <a:r>
              <a:rPr lang="en-US" b="0" i="0" dirty="0">
                <a:solidFill>
                  <a:srgbClr val="050506"/>
                </a:solidFill>
                <a:effectLst/>
                <a:latin typeface="inherit"/>
              </a:rPr>
              <a:t>Then, a diffusion model </a:t>
            </a:r>
            <a:r>
              <a:rPr lang="en-US" b="1" i="0" dirty="0">
                <a:solidFill>
                  <a:srgbClr val="050506"/>
                </a:solidFill>
                <a:effectLst/>
                <a:latin typeface="inherit"/>
              </a:rPr>
              <a:t>prior</a:t>
            </a:r>
            <a:r>
              <a:rPr lang="en-US" b="0" i="0" dirty="0">
                <a:solidFill>
                  <a:srgbClr val="050506"/>
                </a:solidFill>
                <a:effectLst/>
                <a:latin typeface="inherit"/>
              </a:rPr>
              <a:t> maps from the CLIP text encoding to a corresponding </a:t>
            </a:r>
            <a:r>
              <a:rPr lang="en-US" b="1" i="0" dirty="0">
                <a:solidFill>
                  <a:srgbClr val="050506"/>
                </a:solidFill>
                <a:effectLst/>
                <a:latin typeface="inherit"/>
              </a:rPr>
              <a:t>CLIP image encoding</a:t>
            </a:r>
            <a:r>
              <a:rPr lang="en-US" b="0" i="0" dirty="0">
                <a:solidFill>
                  <a:srgbClr val="050506"/>
                </a:solidFill>
                <a:effectLst/>
                <a:latin typeface="inherit"/>
              </a:rPr>
              <a:t>.</a:t>
            </a:r>
          </a:p>
          <a:p>
            <a:pPr marL="228600" indent="-228600" algn="l" fontAlgn="base">
              <a:buFont typeface="+mj-lt"/>
              <a:buAutoNum type="arabicPeriod"/>
            </a:pPr>
            <a:r>
              <a:rPr lang="en-US" b="0" i="0" dirty="0">
                <a:solidFill>
                  <a:srgbClr val="050506"/>
                </a:solidFill>
                <a:effectLst/>
                <a:latin typeface="inherit"/>
              </a:rPr>
              <a:t>Finally, an </a:t>
            </a:r>
            <a:r>
              <a:rPr lang="en-US" b="1" i="0" dirty="0">
                <a:solidFill>
                  <a:srgbClr val="050506"/>
                </a:solidFill>
                <a:effectLst/>
                <a:latin typeface="inherit"/>
              </a:rPr>
              <a:t>image decoder, </a:t>
            </a:r>
            <a:r>
              <a:rPr lang="en-US" b="0" i="0" dirty="0">
                <a:solidFill>
                  <a:srgbClr val="050506"/>
                </a:solidFill>
                <a:effectLst/>
                <a:latin typeface="inherit"/>
              </a:rPr>
              <a:t>the modified-GLIDE generation model maps from the representation space into the image space via reverse-Diffusion, generating one of many possible images that conveys the semantic information within the input caption.</a:t>
            </a:r>
          </a:p>
          <a:p>
            <a:endParaRPr lang="en-US" dirty="0"/>
          </a:p>
          <a:p>
            <a:r>
              <a:rPr lang="en-US" dirty="0"/>
              <a:t>(https://www.assemblyai.com/blog/how-dall-e-2-actually-works/)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24</a:t>
            </a:fld>
            <a:endParaRPr lang="en-US"/>
          </a:p>
        </p:txBody>
      </p:sp>
    </p:spTree>
    <p:extLst>
      <p:ext uri="{BB962C8B-B14F-4D97-AF65-F5344CB8AC3E}">
        <p14:creationId xmlns:p14="http://schemas.microsoft.com/office/powerpoint/2010/main" val="2193804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50506"/>
                </a:solidFill>
                <a:effectLst/>
                <a:latin typeface="Generator"/>
              </a:rPr>
              <a:t>Now, let us dive into each of the above steps separately.</a:t>
            </a:r>
          </a:p>
          <a:p>
            <a:endParaRPr lang="en-US" b="0" i="0" u="none" strike="noStrike" dirty="0">
              <a:solidFill>
                <a:srgbClr val="050506"/>
              </a:solidFill>
              <a:effectLst/>
              <a:latin typeface="Generator"/>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1" i="0" dirty="0">
                <a:solidFill>
                  <a:srgbClr val="050506"/>
                </a:solidFill>
                <a:effectLst/>
                <a:latin typeface="Generator"/>
              </a:rPr>
              <a:t>Step 1 - Linking Textual and Visual Semantics</a:t>
            </a: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050506"/>
                </a:solidFill>
                <a:effectLst/>
                <a:latin typeface="Generator"/>
              </a:rPr>
              <a:t>How does DALL-E 2 know the way a textual is manifested in the visual space? </a:t>
            </a:r>
          </a:p>
          <a:p>
            <a:pPr marL="228600" marR="0" lvl="0" indent="-228600" algn="l" defTabSz="914400" rtl="0" eaLnBrk="1" fontAlgn="base" latinLnBrk="0" hangingPunct="1">
              <a:lnSpc>
                <a:spcPct val="100000"/>
              </a:lnSpc>
              <a:spcBef>
                <a:spcPts val="0"/>
              </a:spcBef>
              <a:spcAft>
                <a:spcPts val="0"/>
              </a:spcAft>
              <a:buClrTx/>
              <a:buSzTx/>
              <a:buFontTx/>
              <a:buAutoNum type="arabicPeriod"/>
              <a:tabLst/>
              <a:defRPr/>
            </a:pPr>
            <a:r>
              <a:rPr lang="en-US" b="0" i="0" dirty="0">
                <a:solidFill>
                  <a:srgbClr val="050506"/>
                </a:solidFill>
                <a:effectLst/>
                <a:latin typeface="Generator"/>
              </a:rPr>
              <a:t>The </a:t>
            </a:r>
            <a:r>
              <a:rPr lang="en-US" b="1" i="0" dirty="0">
                <a:solidFill>
                  <a:srgbClr val="050506"/>
                </a:solidFill>
                <a:effectLst/>
                <a:latin typeface="Generator"/>
              </a:rPr>
              <a:t>link between textual semantics and their visual representations</a:t>
            </a:r>
            <a:r>
              <a:rPr lang="en-US" b="0" i="0" dirty="0">
                <a:solidFill>
                  <a:srgbClr val="050506"/>
                </a:solidFill>
                <a:effectLst/>
                <a:latin typeface="Generator"/>
              </a:rPr>
              <a:t> in DALL-E 2 is learned by a model called </a:t>
            </a:r>
            <a:r>
              <a:rPr lang="en-US" b="1" i="0" dirty="0">
                <a:solidFill>
                  <a:srgbClr val="050506"/>
                </a:solidFill>
                <a:effectLst/>
                <a:latin typeface="Generator"/>
              </a:rPr>
              <a:t>CLIP </a:t>
            </a:r>
            <a:r>
              <a:rPr lang="en-US" b="0" i="0" dirty="0">
                <a:solidFill>
                  <a:srgbClr val="050506"/>
                </a:solidFill>
                <a:effectLst/>
                <a:latin typeface="Generator"/>
              </a:rPr>
              <a:t>(</a:t>
            </a:r>
            <a:r>
              <a:rPr lang="en-US" b="1" i="0" dirty="0">
                <a:solidFill>
                  <a:srgbClr val="050506"/>
                </a:solidFill>
                <a:effectLst/>
                <a:latin typeface="Generator"/>
              </a:rPr>
              <a:t>C</a:t>
            </a:r>
            <a:r>
              <a:rPr lang="en-US" b="0" i="0" dirty="0">
                <a:solidFill>
                  <a:srgbClr val="050506"/>
                </a:solidFill>
                <a:effectLst/>
                <a:latin typeface="Generator"/>
              </a:rPr>
              <a:t>ontrastive </a:t>
            </a:r>
            <a:r>
              <a:rPr lang="en-US" b="1" i="0" dirty="0">
                <a:solidFill>
                  <a:srgbClr val="050506"/>
                </a:solidFill>
                <a:effectLst/>
                <a:latin typeface="Generator"/>
              </a:rPr>
              <a:t>L</a:t>
            </a:r>
            <a:r>
              <a:rPr lang="en-US" b="0" i="0" dirty="0">
                <a:solidFill>
                  <a:srgbClr val="050506"/>
                </a:solidFill>
                <a:effectLst/>
                <a:latin typeface="Generator"/>
              </a:rPr>
              <a:t>anguage-</a:t>
            </a:r>
            <a:r>
              <a:rPr lang="en-US" b="1" i="0" dirty="0">
                <a:solidFill>
                  <a:srgbClr val="050506"/>
                </a:solidFill>
                <a:effectLst/>
                <a:latin typeface="Generator"/>
              </a:rPr>
              <a:t>I</a:t>
            </a:r>
            <a:r>
              <a:rPr lang="en-US" b="0" i="0" dirty="0">
                <a:solidFill>
                  <a:srgbClr val="050506"/>
                </a:solidFill>
                <a:effectLst/>
                <a:latin typeface="Generator"/>
              </a:rPr>
              <a:t>mage </a:t>
            </a:r>
            <a:r>
              <a:rPr lang="en-US" b="1" i="0" dirty="0">
                <a:solidFill>
                  <a:srgbClr val="050506"/>
                </a:solidFill>
                <a:effectLst/>
                <a:latin typeface="Generator"/>
              </a:rPr>
              <a:t>P</a:t>
            </a:r>
            <a:r>
              <a:rPr lang="en-US" b="0" i="0" dirty="0">
                <a:solidFill>
                  <a:srgbClr val="050506"/>
                </a:solidFill>
                <a:effectLst/>
                <a:latin typeface="Generator"/>
              </a:rPr>
              <a:t>re-training).</a:t>
            </a:r>
          </a:p>
          <a:p>
            <a:pPr marL="228600" marR="0" lvl="0" indent="-228600" algn="l" defTabSz="914400" rtl="0" eaLnBrk="1" fontAlgn="base" latinLnBrk="0" hangingPunct="1">
              <a:lnSpc>
                <a:spcPct val="100000"/>
              </a:lnSpc>
              <a:spcBef>
                <a:spcPts val="0"/>
              </a:spcBef>
              <a:spcAft>
                <a:spcPts val="0"/>
              </a:spcAft>
              <a:buClrTx/>
              <a:buSzTx/>
              <a:buFontTx/>
              <a:buAutoNum type="arabicPeriod"/>
              <a:tabLst/>
              <a:defRPr/>
            </a:pPr>
            <a:r>
              <a:rPr lang="en-US" b="0" i="0" u="none" strike="noStrike" dirty="0">
                <a:solidFill>
                  <a:srgbClr val="050506"/>
                </a:solidFill>
                <a:effectLst/>
                <a:latin typeface="Generator"/>
              </a:rPr>
              <a:t>CLIP is trained on hundreds of millions of images and their associated texts, learning how much a given text snippet relates to an image. That is, rather than trying to predict a text given an image, CLIP instead just learns how related any given text is to an image. </a:t>
            </a:r>
          </a:p>
          <a:p>
            <a:pPr marL="228600" marR="0" lvl="0" indent="-228600" algn="l" defTabSz="914400" rtl="0" eaLnBrk="1" fontAlgn="base" latinLnBrk="0" hangingPunct="1">
              <a:lnSpc>
                <a:spcPct val="100000"/>
              </a:lnSpc>
              <a:spcBef>
                <a:spcPts val="0"/>
              </a:spcBef>
              <a:spcAft>
                <a:spcPts val="0"/>
              </a:spcAft>
              <a:buClrTx/>
              <a:buSzTx/>
              <a:buFontTx/>
              <a:buAutoNum type="arabicPeriod"/>
              <a:tabLst/>
              <a:defRPr/>
            </a:pPr>
            <a:endParaRPr lang="en-US" b="0" i="0" u="none" strike="noStrike" dirty="0">
              <a:solidFill>
                <a:srgbClr val="050506"/>
              </a:solidFill>
              <a:effectLst/>
              <a:latin typeface="Generator"/>
            </a:endParaRPr>
          </a:p>
          <a:p>
            <a:pPr marL="0" marR="0" lvl="0" indent="0" algn="l" defTabSz="914400" rtl="0" eaLnBrk="1" fontAlgn="base" latinLnBrk="0" hangingPunct="1">
              <a:lnSpc>
                <a:spcPct val="100000"/>
              </a:lnSpc>
              <a:spcBef>
                <a:spcPts val="0"/>
              </a:spcBef>
              <a:spcAft>
                <a:spcPts val="0"/>
              </a:spcAft>
              <a:buClrTx/>
              <a:buSzTx/>
              <a:buFont typeface="+mj-lt"/>
              <a:buNone/>
              <a:tabLst/>
              <a:defRPr/>
            </a:pPr>
            <a:r>
              <a:rPr lang="en-US" b="1" i="0" dirty="0">
                <a:solidFill>
                  <a:srgbClr val="050506"/>
                </a:solidFill>
                <a:effectLst/>
                <a:latin typeface="Generator"/>
              </a:rPr>
              <a:t>Step 2 - Mapping from Textual Semantics to Corresponding Visual Semantics</a:t>
            </a:r>
          </a:p>
          <a:p>
            <a:pPr marL="0" indent="0" algn="l" fontAlgn="base">
              <a:buFont typeface="+mj-lt"/>
              <a:buNone/>
            </a:pPr>
            <a:r>
              <a:rPr lang="en-US" dirty="0"/>
              <a:t>How </a:t>
            </a:r>
            <a:r>
              <a:rPr lang="en-US" b="0" i="0" dirty="0">
                <a:solidFill>
                  <a:srgbClr val="050506"/>
                </a:solidFill>
                <a:effectLst/>
                <a:latin typeface="Generator"/>
              </a:rPr>
              <a:t>does DALL-E 2 </a:t>
            </a:r>
            <a:r>
              <a:rPr lang="en-US" dirty="0"/>
              <a:t>go about injecting the text conditioning information from our prompt into the image generation process?</a:t>
            </a:r>
            <a:endParaRPr lang="en-US" b="0" i="0" dirty="0">
              <a:solidFill>
                <a:schemeClr val="tx1"/>
              </a:solidFill>
              <a:effectLst/>
              <a:latin typeface="+mn-lt"/>
            </a:endParaRPr>
          </a:p>
          <a:p>
            <a:pPr marL="228600" indent="-228600" algn="l" fontAlgn="base">
              <a:buFont typeface="+mj-lt"/>
              <a:buAutoNum type="arabicPeriod"/>
            </a:pPr>
            <a:r>
              <a:rPr lang="en-US" b="0" i="0" dirty="0">
                <a:solidFill>
                  <a:srgbClr val="050506"/>
                </a:solidFill>
                <a:effectLst/>
                <a:latin typeface="Generator"/>
              </a:rPr>
              <a:t>DALL-E 2 uses another model, call the </a:t>
            </a:r>
            <a:r>
              <a:rPr lang="en-US" b="1" i="0" dirty="0">
                <a:solidFill>
                  <a:srgbClr val="050506"/>
                </a:solidFill>
                <a:effectLst/>
                <a:latin typeface="Generator"/>
              </a:rPr>
              <a:t>prior </a:t>
            </a:r>
            <a:r>
              <a:rPr lang="en-US" b="0" i="0" dirty="0">
                <a:solidFill>
                  <a:srgbClr val="050506"/>
                </a:solidFill>
                <a:effectLst/>
                <a:latin typeface="Generator"/>
              </a:rPr>
              <a:t>(a diffusion model), to map </a:t>
            </a:r>
            <a:r>
              <a:rPr lang="en-US" b="1" i="0" dirty="0">
                <a:solidFill>
                  <a:srgbClr val="050506"/>
                </a:solidFill>
                <a:effectLst/>
                <a:latin typeface="Generator"/>
              </a:rPr>
              <a:t>from the text encodings </a:t>
            </a:r>
            <a:r>
              <a:rPr lang="en-US" b="0" i="0" dirty="0">
                <a:solidFill>
                  <a:srgbClr val="050506"/>
                </a:solidFill>
                <a:effectLst/>
                <a:latin typeface="Generator"/>
              </a:rPr>
              <a:t>of image captions</a:t>
            </a:r>
            <a:r>
              <a:rPr lang="en-US" b="1" i="0" dirty="0">
                <a:solidFill>
                  <a:srgbClr val="050506"/>
                </a:solidFill>
                <a:effectLst/>
                <a:latin typeface="Generator"/>
              </a:rPr>
              <a:t> to the</a:t>
            </a:r>
            <a:r>
              <a:rPr lang="en-US" b="0" i="0" dirty="0">
                <a:solidFill>
                  <a:srgbClr val="050506"/>
                </a:solidFill>
                <a:effectLst/>
                <a:latin typeface="Generator"/>
              </a:rPr>
              <a:t> </a:t>
            </a:r>
            <a:r>
              <a:rPr lang="en-US" b="1" i="0" dirty="0">
                <a:solidFill>
                  <a:srgbClr val="050506"/>
                </a:solidFill>
                <a:effectLst/>
                <a:latin typeface="Generator"/>
              </a:rPr>
              <a:t>image encodings </a:t>
            </a:r>
            <a:r>
              <a:rPr lang="en-US" b="0" i="0" dirty="0">
                <a:solidFill>
                  <a:srgbClr val="050506"/>
                </a:solidFill>
                <a:effectLst/>
                <a:latin typeface="Generator"/>
              </a:rPr>
              <a:t>of their corresponding images. </a:t>
            </a:r>
          </a:p>
          <a:p>
            <a:pPr marL="228600" indent="-228600" algn="l" fontAlgn="base">
              <a:buFont typeface="+mj-lt"/>
              <a:buAutoNum type="arabicPeriod"/>
            </a:pPr>
            <a:r>
              <a:rPr lang="en-US" b="0" i="0" u="none" strike="noStrike" dirty="0">
                <a:solidFill>
                  <a:srgbClr val="050506"/>
                </a:solidFill>
                <a:effectLst/>
                <a:latin typeface="Generator"/>
              </a:rPr>
              <a:t>The Diffusion Prior in DALL-E 2 consists of a decoder-only Transformer. It operates, with a causal attention mask, on an ordered sequence of (</a:t>
            </a:r>
            <a:r>
              <a:rPr lang="en-US" b="1" i="0" u="none" strike="noStrike" dirty="0" err="1">
                <a:solidFill>
                  <a:srgbClr val="050506"/>
                </a:solidFill>
                <a:effectLst/>
                <a:latin typeface="Times New Roman" panose="02020603050405020304" pitchFamily="18" charset="0"/>
                <a:cs typeface="Times New Roman" panose="02020603050405020304" pitchFamily="18" charset="0"/>
              </a:rPr>
              <a:t>i</a:t>
            </a:r>
            <a:r>
              <a:rPr lang="en-US" b="1" i="0" u="none" strike="noStrike" dirty="0">
                <a:solidFill>
                  <a:srgbClr val="050506"/>
                </a:solidFill>
                <a:effectLst/>
                <a:latin typeface="Times New Roman" panose="02020603050405020304" pitchFamily="18" charset="0"/>
                <a:cs typeface="Times New Roman" panose="02020603050405020304" pitchFamily="18" charset="0"/>
              </a:rPr>
              <a:t>)</a:t>
            </a:r>
            <a:r>
              <a:rPr lang="en-US" b="1" i="0" dirty="0">
                <a:solidFill>
                  <a:srgbClr val="050506"/>
                </a:solidFill>
                <a:effectLst/>
                <a:latin typeface="Times New Roman" panose="02020603050405020304" pitchFamily="18" charset="0"/>
                <a:cs typeface="Times New Roman" panose="02020603050405020304" pitchFamily="18" charset="0"/>
              </a:rPr>
              <a:t> </a:t>
            </a:r>
            <a:r>
              <a:rPr lang="en-US" b="0" i="0" dirty="0">
                <a:solidFill>
                  <a:srgbClr val="050506"/>
                </a:solidFill>
                <a:effectLst/>
                <a:latin typeface="inherit"/>
              </a:rPr>
              <a:t>The tokenized text. </a:t>
            </a:r>
            <a:r>
              <a:rPr lang="en-US" b="1" i="0" dirty="0">
                <a:solidFill>
                  <a:srgbClr val="050506"/>
                </a:solidFill>
                <a:effectLst/>
                <a:latin typeface="Times New Roman" panose="02020603050405020304" pitchFamily="18" charset="0"/>
                <a:cs typeface="Times New Roman" panose="02020603050405020304" pitchFamily="18" charset="0"/>
              </a:rPr>
              <a:t>(ii) </a:t>
            </a:r>
            <a:r>
              <a:rPr lang="en-US" b="0" i="0" dirty="0">
                <a:solidFill>
                  <a:srgbClr val="050506"/>
                </a:solidFill>
                <a:effectLst/>
                <a:latin typeface="inherit"/>
              </a:rPr>
              <a:t>The CLIP text encodings of these tokens. </a:t>
            </a:r>
            <a:r>
              <a:rPr lang="en-US" b="1" i="0" dirty="0">
                <a:solidFill>
                  <a:srgbClr val="050506"/>
                </a:solidFill>
                <a:effectLst/>
                <a:latin typeface="Times New Roman" panose="02020603050405020304" pitchFamily="18" charset="0"/>
                <a:cs typeface="Times New Roman" panose="02020603050405020304" pitchFamily="18" charset="0"/>
              </a:rPr>
              <a:t>(iii)</a:t>
            </a:r>
            <a:r>
              <a:rPr lang="en-US" b="0" i="0" dirty="0">
                <a:solidFill>
                  <a:srgbClr val="050506"/>
                </a:solidFill>
                <a:effectLst/>
                <a:latin typeface="Times New Roman" panose="02020603050405020304" pitchFamily="18" charset="0"/>
                <a:cs typeface="Times New Roman" panose="02020603050405020304" pitchFamily="18" charset="0"/>
              </a:rPr>
              <a:t> </a:t>
            </a:r>
            <a:r>
              <a:rPr lang="en-US" b="0" i="0" dirty="0">
                <a:solidFill>
                  <a:srgbClr val="050506"/>
                </a:solidFill>
                <a:effectLst/>
                <a:latin typeface="inherit"/>
              </a:rPr>
              <a:t>An encoding for the diffusion timestep. </a:t>
            </a:r>
            <a:r>
              <a:rPr lang="en-US" b="1" i="0" dirty="0">
                <a:solidFill>
                  <a:srgbClr val="050506"/>
                </a:solidFill>
                <a:effectLst/>
                <a:latin typeface="Times New Roman" panose="02020603050405020304" pitchFamily="18" charset="0"/>
                <a:cs typeface="Times New Roman" panose="02020603050405020304" pitchFamily="18" charset="0"/>
              </a:rPr>
              <a:t>(iv) </a:t>
            </a:r>
            <a:r>
              <a:rPr lang="en-US" b="0" i="0" dirty="0">
                <a:solidFill>
                  <a:srgbClr val="050506"/>
                </a:solidFill>
                <a:effectLst/>
                <a:latin typeface="inherit"/>
              </a:rPr>
              <a:t>The noised image passed through the CLIP image encoder.</a:t>
            </a:r>
            <a:r>
              <a:rPr lang="en-US" b="0" i="0" dirty="0">
                <a:solidFill>
                  <a:srgbClr val="050506"/>
                </a:solidFill>
                <a:effectLst/>
                <a:latin typeface="Times New Roman" panose="02020603050405020304" pitchFamily="18" charset="0"/>
                <a:cs typeface="Times New Roman" panose="02020603050405020304" pitchFamily="18" charset="0"/>
              </a:rPr>
              <a:t> </a:t>
            </a:r>
            <a:r>
              <a:rPr lang="en-US" b="1" i="0" dirty="0">
                <a:solidFill>
                  <a:srgbClr val="050506"/>
                </a:solidFill>
                <a:effectLst/>
                <a:latin typeface="Times New Roman" panose="02020603050405020304" pitchFamily="18" charset="0"/>
                <a:cs typeface="Times New Roman" panose="02020603050405020304" pitchFamily="18" charset="0"/>
              </a:rPr>
              <a:t>(v) </a:t>
            </a:r>
            <a:r>
              <a:rPr lang="en-US" b="0" i="0" dirty="0">
                <a:solidFill>
                  <a:srgbClr val="050506"/>
                </a:solidFill>
                <a:effectLst/>
                <a:latin typeface="inherit"/>
              </a:rPr>
              <a:t>Final encoding whose output from Transformer is used to predict the un-noised CLIP image encoding.</a:t>
            </a:r>
            <a:endParaRPr lang="en-US" b="0" i="0" u="none" strike="noStrike" dirty="0">
              <a:solidFill>
                <a:srgbClr val="050506"/>
              </a:solidFill>
              <a:effectLst/>
              <a:latin typeface="Generator"/>
            </a:endParaRPr>
          </a:p>
          <a:p>
            <a:pPr marL="0" indent="0" algn="l" fontAlgn="base">
              <a:buFont typeface="+mj-lt"/>
              <a:buNone/>
            </a:pPr>
            <a:endParaRPr lang="en-US" b="0" i="0" dirty="0">
              <a:solidFill>
                <a:srgbClr val="050506"/>
              </a:solidFill>
              <a:effectLst/>
              <a:latin typeface="inherit"/>
            </a:endParaRPr>
          </a:p>
          <a:p>
            <a:pPr marL="0" marR="0" lvl="0" indent="0" algn="l" defTabSz="914400" rtl="0" eaLnBrk="1" fontAlgn="base" latinLnBrk="0" hangingPunct="1">
              <a:lnSpc>
                <a:spcPct val="100000"/>
              </a:lnSpc>
              <a:spcBef>
                <a:spcPts val="0"/>
              </a:spcBef>
              <a:spcAft>
                <a:spcPts val="0"/>
              </a:spcAft>
              <a:buClrTx/>
              <a:buSzTx/>
              <a:buFont typeface="+mj-lt"/>
              <a:buNone/>
              <a:tabLst/>
              <a:defRPr/>
            </a:pPr>
            <a:r>
              <a:rPr lang="en-US" b="1" i="0" dirty="0">
                <a:solidFill>
                  <a:srgbClr val="050506"/>
                </a:solidFill>
                <a:effectLst/>
                <a:latin typeface="Generator"/>
              </a:rPr>
              <a:t>Step 3 - Generating Images from Visual Semantics</a:t>
            </a:r>
          </a:p>
          <a:p>
            <a:pPr marL="0" indent="0" algn="l" fontAlgn="base">
              <a:buFont typeface="+mj-lt"/>
              <a:buNone/>
            </a:pPr>
            <a:r>
              <a:rPr lang="en-US" dirty="0"/>
              <a:t>How </a:t>
            </a:r>
            <a:r>
              <a:rPr lang="en-US" b="0" i="0" dirty="0">
                <a:solidFill>
                  <a:srgbClr val="050506"/>
                </a:solidFill>
                <a:effectLst/>
                <a:latin typeface="Generator"/>
              </a:rPr>
              <a:t>does DALL-E 2 learn to reverse the image encoding mapping to accomplish image generation?</a:t>
            </a:r>
          </a:p>
          <a:p>
            <a:pPr marL="228600" indent="-228600" algn="l" fontAlgn="base">
              <a:buFont typeface="+mj-lt"/>
              <a:buAutoNum type="arabicPeriod"/>
            </a:pPr>
            <a:r>
              <a:rPr lang="en-US" b="0" i="0" dirty="0">
                <a:solidFill>
                  <a:srgbClr val="050506"/>
                </a:solidFill>
                <a:effectLst/>
                <a:latin typeface="Generator"/>
              </a:rPr>
              <a:t>DALL-E 2 employs a modified version models </a:t>
            </a:r>
            <a:r>
              <a:rPr lang="en-US" b="1" i="0" dirty="0">
                <a:solidFill>
                  <a:srgbClr val="050506"/>
                </a:solidFill>
                <a:effectLst/>
                <a:latin typeface="Generator"/>
              </a:rPr>
              <a:t>GLIDE</a:t>
            </a:r>
            <a:r>
              <a:rPr lang="en-US" b="0" i="0" dirty="0">
                <a:solidFill>
                  <a:srgbClr val="050506"/>
                </a:solidFill>
                <a:effectLst/>
                <a:latin typeface="Generator"/>
              </a:rPr>
              <a:t> to perform image generation. As depicted in the image above, </a:t>
            </a:r>
            <a:r>
              <a:rPr lang="en-US" b="0" i="0" dirty="0">
                <a:solidFill>
                  <a:srgbClr val="666666"/>
                </a:solidFill>
                <a:effectLst/>
                <a:latin typeface="Generator"/>
              </a:rPr>
              <a:t>a Corgi playing a flamethrowing trumpet passed through CLIP's image encoder. GLIDE then uses this encoding to generate a new image that maintains the salient features of the original.</a:t>
            </a:r>
            <a:endParaRPr lang="en-US" b="0" i="0" dirty="0">
              <a:solidFill>
                <a:srgbClr val="050506"/>
              </a:solidFill>
              <a:effectLst/>
              <a:latin typeface="Generator"/>
            </a:endParaRPr>
          </a:p>
          <a:p>
            <a:pPr marL="228600" indent="-228600" algn="l" fontAlgn="base">
              <a:buFont typeface="+mj-lt"/>
              <a:buAutoNum type="arabicPeriod"/>
            </a:pPr>
            <a:r>
              <a:rPr lang="en-US" b="0" i="0" dirty="0">
                <a:solidFill>
                  <a:srgbClr val="050506"/>
                </a:solidFill>
                <a:effectLst/>
                <a:latin typeface="Generator"/>
              </a:rPr>
              <a:t>It should be noted that the goal is</a:t>
            </a:r>
            <a:r>
              <a:rPr lang="en-US" b="1" i="0" dirty="0">
                <a:solidFill>
                  <a:srgbClr val="050506"/>
                </a:solidFill>
                <a:effectLst/>
                <a:latin typeface="Generator"/>
              </a:rPr>
              <a:t> not </a:t>
            </a:r>
            <a:r>
              <a:rPr lang="en-US" b="0" i="0" dirty="0">
                <a:solidFill>
                  <a:srgbClr val="050506"/>
                </a:solidFill>
                <a:effectLst/>
                <a:latin typeface="Generator"/>
              </a:rPr>
              <a:t>to build an autoencoder and </a:t>
            </a:r>
            <a:r>
              <a:rPr lang="en-US" b="0" i="1" dirty="0">
                <a:solidFill>
                  <a:srgbClr val="050506"/>
                </a:solidFill>
                <a:effectLst/>
                <a:latin typeface="Generator"/>
              </a:rPr>
              <a:t>exactly</a:t>
            </a:r>
            <a:r>
              <a:rPr lang="en-US" b="0" i="0" dirty="0">
                <a:solidFill>
                  <a:srgbClr val="050506"/>
                </a:solidFill>
                <a:effectLst/>
                <a:latin typeface="Generator"/>
              </a:rPr>
              <a:t> reconstruct an image given its embedding, but to instead generate an image which </a:t>
            </a:r>
            <a:r>
              <a:rPr lang="en-US" b="1" i="0" dirty="0">
                <a:solidFill>
                  <a:srgbClr val="050506"/>
                </a:solidFill>
                <a:effectLst/>
                <a:latin typeface="Generator"/>
              </a:rPr>
              <a:t>maintains the salient features of the original image </a:t>
            </a:r>
            <a:r>
              <a:rPr lang="en-US" b="0" i="0" dirty="0">
                <a:solidFill>
                  <a:srgbClr val="050506"/>
                </a:solidFill>
                <a:effectLst/>
                <a:latin typeface="Generator"/>
              </a:rPr>
              <a:t>given its embedding. </a:t>
            </a:r>
          </a:p>
          <a:p>
            <a:pPr marL="228600" indent="-228600" algn="l" fontAlgn="base">
              <a:buFont typeface="+mj-lt"/>
              <a:buAutoNum type="arabicPeriod"/>
            </a:pPr>
            <a:r>
              <a:rPr lang="en-US" dirty="0"/>
              <a:t>GLIDE extends the core concept of Diffusion Models by augmenting the training process with additional textual information, ultimately resulting in text-conditional image generation</a:t>
            </a:r>
          </a:p>
          <a:p>
            <a:pPr marL="0" indent="0" algn="l" fontAlgn="base">
              <a:buFont typeface="+mj-lt"/>
              <a:buNone/>
            </a:pPr>
            <a:endParaRPr lang="en-US" dirty="0"/>
          </a:p>
          <a:p>
            <a:r>
              <a:rPr lang="en-US" dirty="0"/>
              <a:t>(https://www.assemblyai.com/blog/how-dall-e-2-actually-works/)</a:t>
            </a:r>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25</a:t>
            </a:fld>
            <a:endParaRPr lang="en-US"/>
          </a:p>
        </p:txBody>
      </p:sp>
    </p:spTree>
    <p:extLst>
      <p:ext uri="{BB962C8B-B14F-4D97-AF65-F5344CB8AC3E}">
        <p14:creationId xmlns:p14="http://schemas.microsoft.com/office/powerpoint/2010/main" val="973461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26</a:t>
            </a:fld>
            <a:endParaRPr lang="en-US"/>
          </a:p>
        </p:txBody>
      </p:sp>
    </p:spTree>
    <p:extLst>
      <p:ext uri="{BB962C8B-B14F-4D97-AF65-F5344CB8AC3E}">
        <p14:creationId xmlns:p14="http://schemas.microsoft.com/office/powerpoint/2010/main" val="2337782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A1A1A"/>
                </a:solidFill>
                <a:effectLst/>
                <a:latin typeface="NVIDIA Sans"/>
              </a:rPr>
              <a:t>As the name suggests, generative AI models are used to create art and text.  Broadly speaking, generative models can be classified into four groups – Generative Adversarial Networks, Diffusion Models, Variational Auto-Encoders (VAEs), and Flow models.</a:t>
            </a:r>
          </a:p>
          <a:p>
            <a:endParaRPr lang="en-US" b="0" i="0" dirty="0">
              <a:solidFill>
                <a:srgbClr val="1A1A1A"/>
              </a:solidFill>
              <a:effectLst/>
              <a:latin typeface="NVIDIA Sans"/>
            </a:endParaRPr>
          </a:p>
          <a:p>
            <a:pPr marL="228600" indent="-228600">
              <a:buAutoNum type="arabicPeriod"/>
            </a:pPr>
            <a:r>
              <a:rPr lang="en-US" b="0" i="0" dirty="0">
                <a:solidFill>
                  <a:srgbClr val="1A1A1A"/>
                </a:solidFill>
                <a:effectLst/>
                <a:latin typeface="NVIDIA Sans"/>
              </a:rPr>
              <a:t>As we learned in our last session, a GAN pairs a generator with a discriminator.  The generator samples a latent space (z) and outputs a new set of datapoints, labelled x prime.  The discriminator, on the other hand, is trained on real examples (x) and then predicts whether a given example from the generator (x prime) is fake or real (zero or one). </a:t>
            </a:r>
          </a:p>
          <a:p>
            <a:pPr marL="228600" indent="-228600">
              <a:buAutoNum type="arabicPeriod"/>
            </a:pPr>
            <a:r>
              <a:rPr lang="en-US" b="0" i="0" dirty="0">
                <a:solidFill>
                  <a:srgbClr val="1A1A1A"/>
                </a:solidFill>
                <a:effectLst/>
                <a:latin typeface="NVIDIA Sans"/>
              </a:rPr>
              <a:t>Diffusion models begin with a valid example and slowly add noise (steps x0, x1, x2, etc…) until a randomized latent space is created.  The process is then reversed (dashed line) until a new example (x0) has been generated.</a:t>
            </a:r>
          </a:p>
          <a:p>
            <a:pPr marL="228600" indent="-228600">
              <a:buAutoNum type="arabicPeriod"/>
            </a:pPr>
            <a:r>
              <a:rPr lang="en-US" b="0" i="0" dirty="0">
                <a:solidFill>
                  <a:srgbClr val="1A1A1A"/>
                </a:solidFill>
                <a:effectLst/>
                <a:latin typeface="NVIDIA Sans"/>
              </a:rPr>
              <a:t>We will not talk about variational autoencoders or flow models in this presentation. </a:t>
            </a:r>
          </a:p>
          <a:p>
            <a:endParaRPr lang="en-US" b="0" i="0" dirty="0">
              <a:solidFill>
                <a:srgbClr val="1A1A1A"/>
              </a:solidFill>
              <a:effectLst/>
              <a:latin typeface="NVIDIA Sans"/>
            </a:endParaRPr>
          </a:p>
          <a:p>
            <a:r>
              <a:rPr lang="en-US" b="0" i="0" dirty="0">
                <a:solidFill>
                  <a:srgbClr val="1A1A1A"/>
                </a:solidFill>
                <a:effectLst/>
                <a:latin typeface="NVIDIA Sans"/>
              </a:rPr>
              <a:t>=====</a:t>
            </a:r>
          </a:p>
          <a:p>
            <a:pPr algn="l" fontAlgn="base"/>
            <a:r>
              <a:rPr lang="en-US" b="0" i="0" dirty="0">
                <a:solidFill>
                  <a:srgbClr val="1A1A1A"/>
                </a:solidFill>
                <a:effectLst/>
                <a:latin typeface="NVIDIA Sans"/>
              </a:rPr>
              <a:t>The x variable represents a real data sample, x’ is </a:t>
            </a:r>
            <a:r>
              <a:rPr lang="en-US" sz="1800" b="0" i="0" u="none" strike="noStrike" baseline="0" dirty="0">
                <a:latin typeface="NimbusRomNo9L-Regu"/>
              </a:rPr>
              <a:t>fake data, and</a:t>
            </a:r>
            <a:r>
              <a:rPr lang="en-US" b="0" i="0" dirty="0">
                <a:solidFill>
                  <a:srgbClr val="1A1A1A"/>
                </a:solidFill>
                <a:effectLst/>
                <a:latin typeface="NVIDIA Sans"/>
              </a:rPr>
              <a:t> z is a latent variable.</a:t>
            </a:r>
          </a:p>
          <a:p>
            <a:endParaRPr lang="en-US" b="0" i="0" dirty="0">
              <a:solidFill>
                <a:srgbClr val="1A1A1A"/>
              </a:solidFill>
              <a:effectLst/>
              <a:latin typeface="NVIDIA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50506"/>
                </a:solidFill>
                <a:effectLst/>
                <a:latin typeface="Generator"/>
              </a:rPr>
              <a:t>Diffusion Models work by </a:t>
            </a:r>
            <a:r>
              <a:rPr lang="en-US" b="1" i="0" dirty="0">
                <a:solidFill>
                  <a:srgbClr val="050506"/>
                </a:solidFill>
                <a:effectLst/>
                <a:latin typeface="Generator"/>
              </a:rPr>
              <a:t>destroying training data</a:t>
            </a:r>
            <a:r>
              <a:rPr lang="en-US" b="0" i="0" dirty="0">
                <a:solidFill>
                  <a:srgbClr val="050506"/>
                </a:solidFill>
                <a:effectLst/>
                <a:latin typeface="Generator"/>
              </a:rPr>
              <a:t> through the successive addition of Gaussian noise, and then </a:t>
            </a:r>
            <a:r>
              <a:rPr lang="en-US" b="1" i="0" dirty="0">
                <a:solidFill>
                  <a:srgbClr val="050506"/>
                </a:solidFill>
                <a:effectLst/>
                <a:latin typeface="Generator"/>
              </a:rPr>
              <a:t>learning to recover</a:t>
            </a:r>
            <a:r>
              <a:rPr lang="en-US" b="0" i="0" dirty="0">
                <a:solidFill>
                  <a:srgbClr val="050506"/>
                </a:solidFill>
                <a:effectLst/>
                <a:latin typeface="Generator"/>
              </a:rPr>
              <a:t> the data by </a:t>
            </a:r>
            <a:r>
              <a:rPr lang="en-US" b="0" i="1" dirty="0">
                <a:solidFill>
                  <a:srgbClr val="050506"/>
                </a:solidFill>
                <a:effectLst/>
                <a:latin typeface="Generator"/>
              </a:rPr>
              <a:t>reversing</a:t>
            </a:r>
            <a:r>
              <a:rPr lang="en-US" b="0" i="0" dirty="0">
                <a:solidFill>
                  <a:srgbClr val="050506"/>
                </a:solidFill>
                <a:effectLst/>
                <a:latin typeface="Generator"/>
              </a:rPr>
              <a:t> this noising process. </a:t>
            </a:r>
          </a:p>
          <a:p>
            <a:endParaRPr lang="en-US" b="0" i="0" dirty="0">
              <a:solidFill>
                <a:srgbClr val="1A1A1A"/>
              </a:solidFill>
              <a:effectLst/>
              <a:latin typeface="NVIDIA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A1A"/>
                </a:solidFill>
                <a:effectLst/>
                <a:latin typeface="NVIDIA Sans"/>
              </a:rPr>
              <a:t>(</a:t>
            </a:r>
            <a:r>
              <a:rPr lang="en-US" sz="1200" dirty="0">
                <a:latin typeface="Arial" panose="020B0604020202020204" pitchFamily="34" charset="0"/>
                <a:cs typeface="Arial" panose="020B0604020202020204" pitchFamily="34" charset="0"/>
              </a:rPr>
              <a:t>https://developer.nvidia.com/blog/improving-diffusion-models-as-an-alternative-to-gans-part-1/)</a:t>
            </a:r>
            <a:endParaRPr lang="en-US" sz="1200" b="0" i="0" dirty="0">
              <a:solidFill>
                <a:srgbClr val="1A1A1A"/>
              </a:solidFill>
              <a:effectLst/>
              <a:latin typeface="NVIDIA Sans"/>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3248334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apple-system"/>
              </a:rPr>
              <a:t>Each of the three primary approaches to generative AI have their own strengths and weaknesses:</a:t>
            </a:r>
          </a:p>
          <a:p>
            <a:endParaRPr lang="en-US" b="0" i="0" dirty="0">
              <a:solidFill>
                <a:srgbClr val="1F1F1F"/>
              </a:solidFill>
              <a:effectLst/>
              <a:latin typeface="-apple-system"/>
            </a:endParaRPr>
          </a:p>
          <a:p>
            <a:pPr marL="228600" indent="-228600">
              <a:buAutoNum type="arabicPeriod"/>
            </a:pPr>
            <a:r>
              <a:rPr lang="en-US" b="0" i="0" dirty="0">
                <a:solidFill>
                  <a:srgbClr val="1F1F1F"/>
                </a:solidFill>
                <a:effectLst/>
                <a:latin typeface="-apple-system"/>
              </a:rPr>
              <a:t>GAN’s generate high-quality images via fast sampling, but they are notoriously difficult to train.</a:t>
            </a:r>
          </a:p>
          <a:p>
            <a:pPr marL="228600" indent="-228600">
              <a:buAutoNum type="arabicPeriod"/>
            </a:pPr>
            <a:r>
              <a:rPr lang="en-US" b="0" i="0" dirty="0">
                <a:solidFill>
                  <a:srgbClr val="1F1F1F"/>
                </a:solidFill>
                <a:effectLst/>
                <a:latin typeface="-apple-system"/>
              </a:rPr>
              <a:t>Diffusion models also generate high-quality images, but they can be slow when the Markov chain is long.</a:t>
            </a:r>
          </a:p>
          <a:p>
            <a:pPr marL="228600" indent="-228600">
              <a:buAutoNum type="arabicPeriod"/>
            </a:pPr>
            <a:r>
              <a:rPr lang="en-US" b="0" i="0" dirty="0">
                <a:solidFill>
                  <a:srgbClr val="1F1F1F"/>
                </a:solidFill>
                <a:effectLst/>
                <a:latin typeface="-apple-system"/>
              </a:rPr>
              <a:t>Variational autoencoders feature fast sampling, but the generated images are frequently of lesser quality.</a:t>
            </a:r>
          </a:p>
          <a:p>
            <a:endParaRPr lang="en-US" b="0" i="0" dirty="0">
              <a:solidFill>
                <a:srgbClr val="1F1F1F"/>
              </a:solidFill>
              <a:effectLst/>
              <a:latin typeface="-apple-system"/>
            </a:endParaRPr>
          </a:p>
          <a:p>
            <a:pPr algn="l"/>
            <a:r>
              <a:rPr lang="en-US" dirty="0"/>
              <a:t>(https://lilianweng.github.io/posts/2021-07-11-diffusion-models/)</a:t>
            </a:r>
          </a:p>
          <a:p>
            <a:pPr algn="l"/>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1135881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1A1A"/>
                </a:solidFill>
                <a:effectLst/>
                <a:latin typeface="NVIDIA Sans"/>
              </a:rPr>
              <a:t>Recently, diffusion models have emerged as a powerful alternative to GANs.</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5</a:t>
            </a:fld>
            <a:endParaRPr lang="en-US"/>
          </a:p>
        </p:txBody>
      </p:sp>
    </p:spTree>
    <p:extLst>
      <p:ext uri="{BB962C8B-B14F-4D97-AF65-F5344CB8AC3E}">
        <p14:creationId xmlns:p14="http://schemas.microsoft.com/office/powerpoint/2010/main" val="1312670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diffusion models were inspired by the physics of non-equilibrium thermodynamics. </a:t>
            </a:r>
          </a:p>
          <a:p>
            <a:endParaRPr lang="en-US" dirty="0"/>
          </a:p>
          <a:p>
            <a:r>
              <a:rPr lang="en-US" dirty="0"/>
              <a:t>According to the laws of physics, diffusion continues until it reaches an equilibrium.  Now in the real world, the diffusion process cannot be reversed.  But that is not the case in deep learning.   As diffusion progresses, information is lost.  But a trained neural network can restore that information.  The result is a clear image that looks like the original.</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6</a:t>
            </a:fld>
            <a:endParaRPr lang="en-US"/>
          </a:p>
        </p:txBody>
      </p:sp>
    </p:spTree>
    <p:extLst>
      <p:ext uri="{BB962C8B-B14F-4D97-AF65-F5344CB8AC3E}">
        <p14:creationId xmlns:p14="http://schemas.microsoft.com/office/powerpoint/2010/main" val="555972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Diffusion models replicate the diffusion process by adding noise to an image and then reversing it.  The noise is added by following a Markov chain.  And what is a Markov Chain?  Well, it’s a chain of events which has no cross dependencies.  Each step is only dependent on the steps immediately prior to it.</a:t>
            </a:r>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3307865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A1A1A"/>
                </a:solidFill>
                <a:effectLst/>
                <a:latin typeface="NVIDIA Sans"/>
              </a:rPr>
              <a:t>Diffusion models consist of two processes:</a:t>
            </a:r>
          </a:p>
          <a:p>
            <a:endParaRPr lang="en-US" b="0" i="0" dirty="0">
              <a:solidFill>
                <a:srgbClr val="888888"/>
              </a:solidFill>
              <a:effectLst/>
              <a:latin typeface="-apple-system"/>
            </a:endParaRPr>
          </a:p>
          <a:p>
            <a:pPr marL="228600" indent="-228600">
              <a:buAutoNum type="arabicPeriod"/>
            </a:pPr>
            <a:r>
              <a:rPr lang="en-US" b="0" i="0" dirty="0">
                <a:solidFill>
                  <a:srgbClr val="1A1A1A"/>
                </a:solidFill>
                <a:effectLst/>
                <a:latin typeface="NVIDIA Sans"/>
              </a:rPr>
              <a:t>A forward diffusion process which gradually adds noise to an image until the image is nothing but noise.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1A1A1A"/>
                </a:solidFill>
                <a:effectLst/>
                <a:latin typeface="NVIDIA Sans"/>
              </a:rPr>
              <a:t>A reverse process that undoes the forward diffusion through iterative denoising to generate a new high-resolution image.</a:t>
            </a:r>
            <a:endParaRPr lang="en-US" dirty="0"/>
          </a:p>
          <a:p>
            <a:endParaRPr lang="en-US" b="0" i="0" dirty="0">
              <a:solidFill>
                <a:srgbClr val="888888"/>
              </a:solidFill>
              <a:effectLst/>
              <a:latin typeface="-apple-system"/>
            </a:endParaRPr>
          </a:p>
          <a:p>
            <a:endParaRPr lang="en-US" b="0" i="0" dirty="0">
              <a:solidFill>
                <a:srgbClr val="888888"/>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519632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does it mean to add noise to an image? There are many different types of noise. The noise added in diffusion models is called gaussian noise.</a:t>
            </a:r>
          </a:p>
          <a:p>
            <a:endParaRPr lang="en-US" dirty="0"/>
          </a:p>
          <a:p>
            <a:r>
              <a:rPr lang="en-US" dirty="0"/>
              <a:t>What is gaussian noise?  Gaussian noise is a noise that has a probability distribution of a normal (Gaussian) distribution.  The mean and the standard deviation may change – as shown here – but the bell shape of the curve stays the same.</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9</a:t>
            </a:fld>
            <a:endParaRPr lang="en-US"/>
          </a:p>
        </p:txBody>
      </p:sp>
    </p:spTree>
    <p:extLst>
      <p:ext uri="{BB962C8B-B14F-4D97-AF65-F5344CB8AC3E}">
        <p14:creationId xmlns:p14="http://schemas.microsoft.com/office/powerpoint/2010/main" val="1727825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12/8/2022</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12/8/2022</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12/8/2022</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12/8/2022</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12/8/2022</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12/8/2022</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12/8/2022</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12/8/2022</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12/8/2022</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12/8/2022</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12/8/2022</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12/8/2022</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jpg"/><Relationship Id="rId7"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video" Target="https://www.youtube.com/embed/9QuDh3W3lOY?start=26&amp;feature=oembed" TargetMode="Externa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video" Target="https://www.youtube.com/embed/qTgPSKKjfVg?feature=oembed" TargetMode="Externa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openai/improved-diffusion" TargetMode="External"/><Relationship Id="rId3" Type="http://schemas.openxmlformats.org/officeDocument/2006/relationships/hyperlink" Target="https://arxiv.org/abs/2102.12092" TargetMode="External"/><Relationship Id="rId7" Type="http://schemas.openxmlformats.org/officeDocument/2006/relationships/hyperlink" Target="https://arxiv.org/abs/2102.09672" TargetMode="External"/><Relationship Id="rId12" Type="http://schemas.openxmlformats.org/officeDocument/2006/relationships/hyperlink" Target="https://nvlabs.github.io/denoising-diffusion-gan/"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hyperlink" Target="https://github.com/hojonathanho/diffusion" TargetMode="External"/><Relationship Id="rId11" Type="http://schemas.openxmlformats.org/officeDocument/2006/relationships/hyperlink" Target="https://arxiv.org/abs/2112.07804" TargetMode="External"/><Relationship Id="rId5" Type="http://schemas.openxmlformats.org/officeDocument/2006/relationships/hyperlink" Target="https://arxiv.org/abs/2006.11239" TargetMode="External"/><Relationship Id="rId10" Type="http://schemas.openxmlformats.org/officeDocument/2006/relationships/hyperlink" Target="https://github.com/openai/guided-diffusion" TargetMode="External"/><Relationship Id="rId4" Type="http://schemas.openxmlformats.org/officeDocument/2006/relationships/hyperlink" Target="https://arxiv.org/abs/2204.06125" TargetMode="External"/><Relationship Id="rId9" Type="http://schemas.openxmlformats.org/officeDocument/2006/relationships/hyperlink" Target="https://arxiv.org/abs/2105.0523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44550" y="5105707"/>
            <a:ext cx="10515600" cy="670560"/>
          </a:xfrm>
        </p:spPr>
        <p:txBody>
          <a:bodyPr/>
          <a:lstStyle/>
          <a:p>
            <a:r>
              <a:rPr lang="en-US" dirty="0">
                <a:latin typeface="Palatino Linotype" panose="02040502050505030304" pitchFamily="18" charset="0"/>
                <a:cs typeface="Segoe UI" panose="020B0502040204020203" pitchFamily="34" charset="0"/>
              </a:rPr>
              <a:t>Generative AI: GANs and Diffusion</a:t>
            </a:r>
          </a:p>
        </p:txBody>
      </p:sp>
      <p:pic>
        <p:nvPicPr>
          <p:cNvPr id="7" name="Picture 6" descr="A picture containing text, clipart&#10;&#10;Description automatically generated">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51" y="3633112"/>
            <a:ext cx="6154487" cy="1268482"/>
          </a:xfrm>
          <a:prstGeom prst="rect">
            <a:avLst/>
          </a:prstGeom>
        </p:spPr>
      </p:pic>
    </p:spTree>
    <p:extLst>
      <p:ext uri="{BB962C8B-B14F-4D97-AF65-F5344CB8AC3E}">
        <p14:creationId xmlns:p14="http://schemas.microsoft.com/office/powerpoint/2010/main" val="42294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engineering drawing&#10;&#10;Description automatically generated">
            <a:extLst>
              <a:ext uri="{FF2B5EF4-FFF2-40B4-BE49-F238E27FC236}">
                <a16:creationId xmlns:a16="http://schemas.microsoft.com/office/drawing/2014/main" id="{EB822C13-54D2-CBEA-8613-C44BD0C47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369" y="1111249"/>
            <a:ext cx="6813550" cy="4635500"/>
          </a:xfrm>
          <a:prstGeom prst="rect">
            <a:avLst/>
          </a:prstGeom>
        </p:spPr>
      </p:pic>
      <p:pic>
        <p:nvPicPr>
          <p:cNvPr id="14" name="Picture 13">
            <a:extLst>
              <a:ext uri="{FF2B5EF4-FFF2-40B4-BE49-F238E27FC236}">
                <a16:creationId xmlns:a16="http://schemas.microsoft.com/office/drawing/2014/main" id="{9A737332-8AF4-BB21-1B0A-1EC0AF0BB138}"/>
              </a:ext>
            </a:extLst>
          </p:cNvPr>
          <p:cNvPicPr>
            <a:picLocks noChangeAspect="1"/>
          </p:cNvPicPr>
          <p:nvPr/>
        </p:nvPicPr>
        <p:blipFill>
          <a:blip r:embed="rId4"/>
          <a:stretch>
            <a:fillRect/>
          </a:stretch>
        </p:blipFill>
        <p:spPr>
          <a:xfrm>
            <a:off x="7571561" y="2906075"/>
            <a:ext cx="1480138" cy="793568"/>
          </a:xfrm>
          <a:prstGeom prst="rect">
            <a:avLst/>
          </a:prstGeom>
        </p:spPr>
      </p:pic>
      <p:pic>
        <p:nvPicPr>
          <p:cNvPr id="12" name="Picture 11">
            <a:extLst>
              <a:ext uri="{FF2B5EF4-FFF2-40B4-BE49-F238E27FC236}">
                <a16:creationId xmlns:a16="http://schemas.microsoft.com/office/drawing/2014/main" id="{F20DF06E-261D-3B55-51E6-8A464A111E0D}"/>
              </a:ext>
            </a:extLst>
          </p:cNvPr>
          <p:cNvPicPr>
            <a:picLocks noChangeAspect="1"/>
          </p:cNvPicPr>
          <p:nvPr/>
        </p:nvPicPr>
        <p:blipFill>
          <a:blip r:embed="rId5"/>
          <a:stretch>
            <a:fillRect/>
          </a:stretch>
        </p:blipFill>
        <p:spPr>
          <a:xfrm>
            <a:off x="5415749" y="1791410"/>
            <a:ext cx="2985876" cy="3676822"/>
          </a:xfrm>
          <a:prstGeom prst="rect">
            <a:avLst/>
          </a:prstGeom>
        </p:spPr>
      </p:pic>
      <p:pic>
        <p:nvPicPr>
          <p:cNvPr id="16" name="Picture 15">
            <a:extLst>
              <a:ext uri="{FF2B5EF4-FFF2-40B4-BE49-F238E27FC236}">
                <a16:creationId xmlns:a16="http://schemas.microsoft.com/office/drawing/2014/main" id="{FAE48287-319B-4F37-A316-73FA924CED0A}"/>
              </a:ext>
            </a:extLst>
          </p:cNvPr>
          <p:cNvPicPr>
            <a:picLocks noChangeAspect="1"/>
          </p:cNvPicPr>
          <p:nvPr/>
        </p:nvPicPr>
        <p:blipFill>
          <a:blip r:embed="rId6"/>
          <a:stretch>
            <a:fillRect/>
          </a:stretch>
        </p:blipFill>
        <p:spPr>
          <a:xfrm>
            <a:off x="7113160" y="3481549"/>
            <a:ext cx="1075668" cy="202262"/>
          </a:xfrm>
          <a:prstGeom prst="rect">
            <a:avLst/>
          </a:prstGeom>
        </p:spPr>
      </p:pic>
      <p:pic>
        <p:nvPicPr>
          <p:cNvPr id="18" name="Picture 17">
            <a:extLst>
              <a:ext uri="{FF2B5EF4-FFF2-40B4-BE49-F238E27FC236}">
                <a16:creationId xmlns:a16="http://schemas.microsoft.com/office/drawing/2014/main" id="{729F6282-A198-48DE-9994-B4FE69544382}"/>
              </a:ext>
            </a:extLst>
          </p:cNvPr>
          <p:cNvPicPr>
            <a:picLocks noChangeAspect="1"/>
          </p:cNvPicPr>
          <p:nvPr/>
        </p:nvPicPr>
        <p:blipFill>
          <a:blip r:embed="rId7"/>
          <a:stretch>
            <a:fillRect/>
          </a:stretch>
        </p:blipFill>
        <p:spPr>
          <a:xfrm>
            <a:off x="5410884" y="3641771"/>
            <a:ext cx="4165841" cy="1088373"/>
          </a:xfrm>
          <a:prstGeom prst="rect">
            <a:avLst/>
          </a:prstGeom>
        </p:spPr>
      </p:pic>
      <p:pic>
        <p:nvPicPr>
          <p:cNvPr id="20" name="Picture 19">
            <a:extLst>
              <a:ext uri="{FF2B5EF4-FFF2-40B4-BE49-F238E27FC236}">
                <a16:creationId xmlns:a16="http://schemas.microsoft.com/office/drawing/2014/main" id="{454CD2AF-99A1-F9BF-12A4-B8C0F31A8AA2}"/>
              </a:ext>
            </a:extLst>
          </p:cNvPr>
          <p:cNvPicPr>
            <a:picLocks noChangeAspect="1"/>
          </p:cNvPicPr>
          <p:nvPr/>
        </p:nvPicPr>
        <p:blipFill>
          <a:blip r:embed="rId8"/>
          <a:stretch>
            <a:fillRect/>
          </a:stretch>
        </p:blipFill>
        <p:spPr>
          <a:xfrm rot="10800000" flipV="1">
            <a:off x="7817306" y="3481507"/>
            <a:ext cx="211455" cy="202261"/>
          </a:xfrm>
          <a:prstGeom prst="rect">
            <a:avLst/>
          </a:prstGeom>
        </p:spPr>
      </p:pic>
      <p:pic>
        <p:nvPicPr>
          <p:cNvPr id="22" name="Picture 21">
            <a:extLst>
              <a:ext uri="{FF2B5EF4-FFF2-40B4-BE49-F238E27FC236}">
                <a16:creationId xmlns:a16="http://schemas.microsoft.com/office/drawing/2014/main" id="{4F428469-CFE5-06F9-BC81-90ABD696ED1E}"/>
              </a:ext>
            </a:extLst>
          </p:cNvPr>
          <p:cNvPicPr>
            <a:picLocks noChangeAspect="1"/>
          </p:cNvPicPr>
          <p:nvPr/>
        </p:nvPicPr>
        <p:blipFill>
          <a:blip r:embed="rId9"/>
          <a:stretch>
            <a:fillRect/>
          </a:stretch>
        </p:blipFill>
        <p:spPr>
          <a:xfrm>
            <a:off x="3175492" y="1122604"/>
            <a:ext cx="818924" cy="1967106"/>
          </a:xfrm>
          <a:prstGeom prst="rect">
            <a:avLst/>
          </a:prstGeom>
        </p:spPr>
      </p:pic>
      <p:pic>
        <p:nvPicPr>
          <p:cNvPr id="5" name="Picture 4">
            <a:extLst>
              <a:ext uri="{FF2B5EF4-FFF2-40B4-BE49-F238E27FC236}">
                <a16:creationId xmlns:a16="http://schemas.microsoft.com/office/drawing/2014/main" id="{9792824C-31D5-5B08-BCD4-54DA77F2FE64}"/>
              </a:ext>
            </a:extLst>
          </p:cNvPr>
          <p:cNvPicPr>
            <a:picLocks noChangeAspect="1"/>
          </p:cNvPicPr>
          <p:nvPr/>
        </p:nvPicPr>
        <p:blipFill>
          <a:blip r:embed="rId10"/>
          <a:stretch>
            <a:fillRect/>
          </a:stretch>
        </p:blipFill>
        <p:spPr>
          <a:xfrm>
            <a:off x="2401172" y="1123949"/>
            <a:ext cx="752204" cy="1715699"/>
          </a:xfrm>
          <a:prstGeom prst="rect">
            <a:avLst/>
          </a:prstGeom>
        </p:spPr>
      </p:pic>
      <p:sp>
        <p:nvSpPr>
          <p:cNvPr id="10" name="TextBox 9">
            <a:extLst>
              <a:ext uri="{FF2B5EF4-FFF2-40B4-BE49-F238E27FC236}">
                <a16:creationId xmlns:a16="http://schemas.microsoft.com/office/drawing/2014/main" id="{A7DE180C-CA74-7488-BE1D-985B300199D2}"/>
              </a:ext>
            </a:extLst>
          </p:cNvPr>
          <p:cNvSpPr txBox="1"/>
          <p:nvPr/>
        </p:nvSpPr>
        <p:spPr>
          <a:xfrm>
            <a:off x="0" y="6510720"/>
            <a:ext cx="12192000" cy="347280"/>
          </a:xfrm>
          <a:prstGeom prst="rect">
            <a:avLst/>
          </a:prstGeom>
          <a:noFill/>
        </p:spPr>
        <p:txBody>
          <a:bodyPr wrap="square">
            <a:spAutoFit/>
          </a:bodyPr>
          <a:lstStyle/>
          <a:p>
            <a:pPr algn="l"/>
            <a:r>
              <a:rPr lang="en-US" sz="1600" dirty="0">
                <a:solidFill>
                  <a:schemeClr val="bg1">
                    <a:lumMod val="65000"/>
                  </a:schemeClr>
                </a:solidFill>
                <a:latin typeface="Arial" panose="020B0604020202020204" pitchFamily="34" charset="0"/>
                <a:cs typeface="Arial" panose="020B0604020202020204" pitchFamily="34" charset="0"/>
              </a:rPr>
              <a:t>Source: https://youtu.be/yTAMrHVG1ew</a:t>
            </a:r>
          </a:p>
        </p:txBody>
      </p:sp>
    </p:spTree>
    <p:extLst>
      <p:ext uri="{BB962C8B-B14F-4D97-AF65-F5344CB8AC3E}">
        <p14:creationId xmlns:p14="http://schemas.microsoft.com/office/powerpoint/2010/main" val="4729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679339-6F6C-BCFB-AD12-36B43913FAB5}"/>
              </a:ext>
            </a:extLst>
          </p:cNvPr>
          <p:cNvSpPr txBox="1"/>
          <p:nvPr/>
        </p:nvSpPr>
        <p:spPr>
          <a:xfrm>
            <a:off x="0" y="6510720"/>
            <a:ext cx="12192000" cy="347280"/>
          </a:xfrm>
          <a:prstGeom prst="rect">
            <a:avLst/>
          </a:prstGeom>
          <a:noFill/>
        </p:spPr>
        <p:txBody>
          <a:bodyPr wrap="square">
            <a:spAutoFit/>
          </a:bodyPr>
          <a:lstStyle/>
          <a:p>
            <a:pPr algn="l"/>
            <a:r>
              <a:rPr lang="en-US" sz="1600" dirty="0">
                <a:solidFill>
                  <a:schemeClr val="bg1">
                    <a:lumMod val="65000"/>
                  </a:schemeClr>
                </a:solidFill>
                <a:latin typeface="Arial" panose="020B0604020202020204" pitchFamily="34" charset="0"/>
                <a:cs typeface="Arial" panose="020B0604020202020204" pitchFamily="34" charset="0"/>
              </a:rPr>
              <a:t>Source: https://youtu.be/yTAMrHVG1ew</a:t>
            </a:r>
          </a:p>
        </p:txBody>
      </p:sp>
      <p:pic>
        <p:nvPicPr>
          <p:cNvPr id="8" name="Picture 7">
            <a:extLst>
              <a:ext uri="{FF2B5EF4-FFF2-40B4-BE49-F238E27FC236}">
                <a16:creationId xmlns:a16="http://schemas.microsoft.com/office/drawing/2014/main" id="{948BC917-0917-ED5F-B2D5-5789DA468E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04508" y="1210236"/>
            <a:ext cx="4429386" cy="4437529"/>
          </a:xfrm>
          <a:prstGeom prst="rect">
            <a:avLst/>
          </a:prstGeom>
        </p:spPr>
      </p:pic>
      <p:pic>
        <p:nvPicPr>
          <p:cNvPr id="9" name="Picture 8">
            <a:extLst>
              <a:ext uri="{FF2B5EF4-FFF2-40B4-BE49-F238E27FC236}">
                <a16:creationId xmlns:a16="http://schemas.microsoft.com/office/drawing/2014/main" id="{4D889083-27B2-849E-474C-989CE75C83B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51760" y="1255059"/>
            <a:ext cx="4339904" cy="4347882"/>
          </a:xfrm>
          <a:prstGeom prst="rect">
            <a:avLst/>
          </a:prstGeom>
        </p:spPr>
      </p:pic>
      <p:cxnSp>
        <p:nvCxnSpPr>
          <p:cNvPr id="10" name="Straight Arrow Connector 9">
            <a:extLst>
              <a:ext uri="{FF2B5EF4-FFF2-40B4-BE49-F238E27FC236}">
                <a16:creationId xmlns:a16="http://schemas.microsoft.com/office/drawing/2014/main" id="{F46CF0A1-4635-0D85-6681-5288D929032C}"/>
              </a:ext>
            </a:extLst>
          </p:cNvPr>
          <p:cNvCxnSpPr>
            <a:cxnSpLocks/>
          </p:cNvCxnSpPr>
          <p:nvPr/>
        </p:nvCxnSpPr>
        <p:spPr>
          <a:xfrm>
            <a:off x="9009189" y="3801281"/>
            <a:ext cx="667512" cy="59436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Freeform 41">
            <a:extLst>
              <a:ext uri="{FF2B5EF4-FFF2-40B4-BE49-F238E27FC236}">
                <a16:creationId xmlns:a16="http://schemas.microsoft.com/office/drawing/2014/main" id="{E5D45132-C26E-49E3-4694-7CBAEF1E5D51}"/>
              </a:ext>
            </a:extLst>
          </p:cNvPr>
          <p:cNvSpPr/>
          <p:nvPr/>
        </p:nvSpPr>
        <p:spPr>
          <a:xfrm>
            <a:off x="3804491" y="3732039"/>
            <a:ext cx="677893" cy="735595"/>
          </a:xfrm>
          <a:custGeom>
            <a:avLst/>
            <a:gdLst>
              <a:gd name="connsiteX0" fmla="*/ 0 w 843280"/>
              <a:gd name="connsiteY0" fmla="*/ 0 h 1056640"/>
              <a:gd name="connsiteX1" fmla="*/ 304800 w 843280"/>
              <a:gd name="connsiteY1" fmla="*/ 254000 h 1056640"/>
              <a:gd name="connsiteX2" fmla="*/ 233680 w 843280"/>
              <a:gd name="connsiteY2" fmla="*/ 599440 h 1056640"/>
              <a:gd name="connsiteX3" fmla="*/ 751840 w 843280"/>
              <a:gd name="connsiteY3" fmla="*/ 812800 h 1056640"/>
              <a:gd name="connsiteX4" fmla="*/ 843280 w 843280"/>
              <a:gd name="connsiteY4" fmla="*/ 1056640 h 1056640"/>
              <a:gd name="connsiteX0" fmla="*/ 0 w 843280"/>
              <a:gd name="connsiteY0" fmla="*/ 0 h 1056640"/>
              <a:gd name="connsiteX1" fmla="*/ 334780 w 843280"/>
              <a:gd name="connsiteY1" fmla="*/ 134079 h 1056640"/>
              <a:gd name="connsiteX2" fmla="*/ 233680 w 843280"/>
              <a:gd name="connsiteY2" fmla="*/ 599440 h 1056640"/>
              <a:gd name="connsiteX3" fmla="*/ 751840 w 843280"/>
              <a:gd name="connsiteY3" fmla="*/ 812800 h 1056640"/>
              <a:gd name="connsiteX4" fmla="*/ 843280 w 843280"/>
              <a:gd name="connsiteY4" fmla="*/ 1056640 h 1056640"/>
              <a:gd name="connsiteX0" fmla="*/ 0 w 843280"/>
              <a:gd name="connsiteY0" fmla="*/ 0 h 1056640"/>
              <a:gd name="connsiteX1" fmla="*/ 334780 w 843280"/>
              <a:gd name="connsiteY1" fmla="*/ 134079 h 1056640"/>
              <a:gd name="connsiteX2" fmla="*/ 233680 w 843280"/>
              <a:gd name="connsiteY2" fmla="*/ 599440 h 1056640"/>
              <a:gd name="connsiteX3" fmla="*/ 751840 w 843280"/>
              <a:gd name="connsiteY3" fmla="*/ 812800 h 1056640"/>
              <a:gd name="connsiteX4" fmla="*/ 843280 w 843280"/>
              <a:gd name="connsiteY4" fmla="*/ 1056640 h 1056640"/>
              <a:gd name="connsiteX0" fmla="*/ 0 w 843280"/>
              <a:gd name="connsiteY0" fmla="*/ 0 h 1056640"/>
              <a:gd name="connsiteX1" fmla="*/ 334780 w 843280"/>
              <a:gd name="connsiteY1" fmla="*/ 134079 h 1056640"/>
              <a:gd name="connsiteX2" fmla="*/ 233680 w 843280"/>
              <a:gd name="connsiteY2" fmla="*/ 599440 h 1056640"/>
              <a:gd name="connsiteX3" fmla="*/ 751840 w 843280"/>
              <a:gd name="connsiteY3" fmla="*/ 812800 h 1056640"/>
              <a:gd name="connsiteX4" fmla="*/ 843280 w 843280"/>
              <a:gd name="connsiteY4" fmla="*/ 1056640 h 1056640"/>
              <a:gd name="connsiteX0" fmla="*/ 0 w 843280"/>
              <a:gd name="connsiteY0" fmla="*/ 0 h 1056640"/>
              <a:gd name="connsiteX1" fmla="*/ 334780 w 843280"/>
              <a:gd name="connsiteY1" fmla="*/ 134079 h 1056640"/>
              <a:gd name="connsiteX2" fmla="*/ 233680 w 843280"/>
              <a:gd name="connsiteY2" fmla="*/ 599440 h 1056640"/>
              <a:gd name="connsiteX3" fmla="*/ 751840 w 843280"/>
              <a:gd name="connsiteY3" fmla="*/ 812800 h 1056640"/>
              <a:gd name="connsiteX4" fmla="*/ 843280 w 843280"/>
              <a:gd name="connsiteY4" fmla="*/ 1056640 h 1056640"/>
              <a:gd name="connsiteX0" fmla="*/ 0 w 843280"/>
              <a:gd name="connsiteY0" fmla="*/ 0 h 1056640"/>
              <a:gd name="connsiteX1" fmla="*/ 334780 w 843280"/>
              <a:gd name="connsiteY1" fmla="*/ 134079 h 1056640"/>
              <a:gd name="connsiteX2" fmla="*/ 263660 w 843280"/>
              <a:gd name="connsiteY2" fmla="*/ 659401 h 1056640"/>
              <a:gd name="connsiteX3" fmla="*/ 751840 w 843280"/>
              <a:gd name="connsiteY3" fmla="*/ 812800 h 1056640"/>
              <a:gd name="connsiteX4" fmla="*/ 843280 w 843280"/>
              <a:gd name="connsiteY4" fmla="*/ 1056640 h 1056640"/>
              <a:gd name="connsiteX0" fmla="*/ 0 w 843280"/>
              <a:gd name="connsiteY0" fmla="*/ 0 h 1056640"/>
              <a:gd name="connsiteX1" fmla="*/ 334780 w 843280"/>
              <a:gd name="connsiteY1" fmla="*/ 134079 h 1056640"/>
              <a:gd name="connsiteX2" fmla="*/ 263660 w 843280"/>
              <a:gd name="connsiteY2" fmla="*/ 659401 h 1056640"/>
              <a:gd name="connsiteX3" fmla="*/ 706869 w 843280"/>
              <a:gd name="connsiteY3" fmla="*/ 715364 h 1056640"/>
              <a:gd name="connsiteX4" fmla="*/ 843280 w 843280"/>
              <a:gd name="connsiteY4" fmla="*/ 1056640 h 1056640"/>
              <a:gd name="connsiteX0" fmla="*/ 0 w 768329"/>
              <a:gd name="connsiteY0" fmla="*/ 0 h 1004174"/>
              <a:gd name="connsiteX1" fmla="*/ 334780 w 768329"/>
              <a:gd name="connsiteY1" fmla="*/ 134079 h 1004174"/>
              <a:gd name="connsiteX2" fmla="*/ 263660 w 768329"/>
              <a:gd name="connsiteY2" fmla="*/ 659401 h 1004174"/>
              <a:gd name="connsiteX3" fmla="*/ 706869 w 768329"/>
              <a:gd name="connsiteY3" fmla="*/ 715364 h 1004174"/>
              <a:gd name="connsiteX4" fmla="*/ 768329 w 768329"/>
              <a:gd name="connsiteY4" fmla="*/ 1004174 h 1004174"/>
              <a:gd name="connsiteX0" fmla="*/ 0 w 768329"/>
              <a:gd name="connsiteY0" fmla="*/ 0 h 1004174"/>
              <a:gd name="connsiteX1" fmla="*/ 334780 w 768329"/>
              <a:gd name="connsiteY1" fmla="*/ 134079 h 1004174"/>
              <a:gd name="connsiteX2" fmla="*/ 263660 w 768329"/>
              <a:gd name="connsiteY2" fmla="*/ 659401 h 1004174"/>
              <a:gd name="connsiteX3" fmla="*/ 706869 w 768329"/>
              <a:gd name="connsiteY3" fmla="*/ 715364 h 1004174"/>
              <a:gd name="connsiteX4" fmla="*/ 768329 w 768329"/>
              <a:gd name="connsiteY4" fmla="*/ 1004174 h 1004174"/>
              <a:gd name="connsiteX0" fmla="*/ 0 w 768329"/>
              <a:gd name="connsiteY0" fmla="*/ 0 h 1004174"/>
              <a:gd name="connsiteX1" fmla="*/ 334780 w 768329"/>
              <a:gd name="connsiteY1" fmla="*/ 134079 h 1004174"/>
              <a:gd name="connsiteX2" fmla="*/ 241175 w 768329"/>
              <a:gd name="connsiteY2" fmla="*/ 554470 h 1004174"/>
              <a:gd name="connsiteX3" fmla="*/ 706869 w 768329"/>
              <a:gd name="connsiteY3" fmla="*/ 715364 h 1004174"/>
              <a:gd name="connsiteX4" fmla="*/ 768329 w 768329"/>
              <a:gd name="connsiteY4" fmla="*/ 1004174 h 1004174"/>
              <a:gd name="connsiteX0" fmla="*/ 0 w 768329"/>
              <a:gd name="connsiteY0" fmla="*/ 0 h 1004174"/>
              <a:gd name="connsiteX1" fmla="*/ 334780 w 768329"/>
              <a:gd name="connsiteY1" fmla="*/ 134079 h 1004174"/>
              <a:gd name="connsiteX2" fmla="*/ 241175 w 768329"/>
              <a:gd name="connsiteY2" fmla="*/ 554470 h 1004174"/>
              <a:gd name="connsiteX3" fmla="*/ 706869 w 768329"/>
              <a:gd name="connsiteY3" fmla="*/ 715364 h 1004174"/>
              <a:gd name="connsiteX4" fmla="*/ 768329 w 768329"/>
              <a:gd name="connsiteY4" fmla="*/ 1004174 h 1004174"/>
              <a:gd name="connsiteX0" fmla="*/ 0 w 768329"/>
              <a:gd name="connsiteY0" fmla="*/ 14611 h 1018785"/>
              <a:gd name="connsiteX1" fmla="*/ 334780 w 768329"/>
              <a:gd name="connsiteY1" fmla="*/ 148690 h 1018785"/>
              <a:gd name="connsiteX2" fmla="*/ 241175 w 768329"/>
              <a:gd name="connsiteY2" fmla="*/ 569081 h 1018785"/>
              <a:gd name="connsiteX3" fmla="*/ 706869 w 768329"/>
              <a:gd name="connsiteY3" fmla="*/ 729975 h 1018785"/>
              <a:gd name="connsiteX4" fmla="*/ 768329 w 768329"/>
              <a:gd name="connsiteY4" fmla="*/ 1018785 h 1018785"/>
              <a:gd name="connsiteX0" fmla="*/ 0 w 768329"/>
              <a:gd name="connsiteY0" fmla="*/ 0 h 1004174"/>
              <a:gd name="connsiteX1" fmla="*/ 334780 w 768329"/>
              <a:gd name="connsiteY1" fmla="*/ 134079 h 1004174"/>
              <a:gd name="connsiteX2" fmla="*/ 241175 w 768329"/>
              <a:gd name="connsiteY2" fmla="*/ 554470 h 1004174"/>
              <a:gd name="connsiteX3" fmla="*/ 706869 w 768329"/>
              <a:gd name="connsiteY3" fmla="*/ 715364 h 1004174"/>
              <a:gd name="connsiteX4" fmla="*/ 768329 w 768329"/>
              <a:gd name="connsiteY4" fmla="*/ 1004174 h 1004174"/>
              <a:gd name="connsiteX0" fmla="*/ 0 w 768329"/>
              <a:gd name="connsiteY0" fmla="*/ 0 h 1004174"/>
              <a:gd name="connsiteX1" fmla="*/ 334780 w 768329"/>
              <a:gd name="connsiteY1" fmla="*/ 134079 h 1004174"/>
              <a:gd name="connsiteX2" fmla="*/ 241175 w 768329"/>
              <a:gd name="connsiteY2" fmla="*/ 554470 h 1004174"/>
              <a:gd name="connsiteX3" fmla="*/ 706869 w 768329"/>
              <a:gd name="connsiteY3" fmla="*/ 715364 h 1004174"/>
              <a:gd name="connsiteX4" fmla="*/ 768329 w 768329"/>
              <a:gd name="connsiteY4" fmla="*/ 1004174 h 1004174"/>
              <a:gd name="connsiteX0" fmla="*/ 0 w 768329"/>
              <a:gd name="connsiteY0" fmla="*/ 15285 h 1019459"/>
              <a:gd name="connsiteX1" fmla="*/ 334780 w 768329"/>
              <a:gd name="connsiteY1" fmla="*/ 149364 h 1019459"/>
              <a:gd name="connsiteX2" fmla="*/ 241175 w 768329"/>
              <a:gd name="connsiteY2" fmla="*/ 569755 h 1019459"/>
              <a:gd name="connsiteX3" fmla="*/ 706869 w 768329"/>
              <a:gd name="connsiteY3" fmla="*/ 730649 h 1019459"/>
              <a:gd name="connsiteX4" fmla="*/ 768329 w 768329"/>
              <a:gd name="connsiteY4" fmla="*/ 1019459 h 1019459"/>
              <a:gd name="connsiteX0" fmla="*/ 0 w 706869"/>
              <a:gd name="connsiteY0" fmla="*/ 15285 h 730649"/>
              <a:gd name="connsiteX1" fmla="*/ 334780 w 706869"/>
              <a:gd name="connsiteY1" fmla="*/ 149364 h 730649"/>
              <a:gd name="connsiteX2" fmla="*/ 241175 w 706869"/>
              <a:gd name="connsiteY2" fmla="*/ 569755 h 730649"/>
              <a:gd name="connsiteX3" fmla="*/ 706869 w 706869"/>
              <a:gd name="connsiteY3" fmla="*/ 730649 h 730649"/>
              <a:gd name="connsiteX0" fmla="*/ 0 w 706869"/>
              <a:gd name="connsiteY0" fmla="*/ 15285 h 730649"/>
              <a:gd name="connsiteX1" fmla="*/ 334780 w 706869"/>
              <a:gd name="connsiteY1" fmla="*/ 149364 h 730649"/>
              <a:gd name="connsiteX2" fmla="*/ 241175 w 706869"/>
              <a:gd name="connsiteY2" fmla="*/ 569755 h 730649"/>
              <a:gd name="connsiteX3" fmla="*/ 706869 w 706869"/>
              <a:gd name="connsiteY3" fmla="*/ 730649 h 730649"/>
              <a:gd name="connsiteX0" fmla="*/ 0 w 706869"/>
              <a:gd name="connsiteY0" fmla="*/ 15285 h 730649"/>
              <a:gd name="connsiteX1" fmla="*/ 334780 w 706869"/>
              <a:gd name="connsiteY1" fmla="*/ 149364 h 730649"/>
              <a:gd name="connsiteX2" fmla="*/ 241175 w 706869"/>
              <a:gd name="connsiteY2" fmla="*/ 569755 h 730649"/>
              <a:gd name="connsiteX3" fmla="*/ 706869 w 706869"/>
              <a:gd name="connsiteY3" fmla="*/ 730649 h 730649"/>
              <a:gd name="connsiteX0" fmla="*/ 0 w 706869"/>
              <a:gd name="connsiteY0" fmla="*/ 39717 h 612439"/>
              <a:gd name="connsiteX1" fmla="*/ 334780 w 706869"/>
              <a:gd name="connsiteY1" fmla="*/ 31154 h 612439"/>
              <a:gd name="connsiteX2" fmla="*/ 241175 w 706869"/>
              <a:gd name="connsiteY2" fmla="*/ 451545 h 612439"/>
              <a:gd name="connsiteX3" fmla="*/ 706869 w 706869"/>
              <a:gd name="connsiteY3" fmla="*/ 612439 h 612439"/>
              <a:gd name="connsiteX0" fmla="*/ 0 w 706869"/>
              <a:gd name="connsiteY0" fmla="*/ 120790 h 693512"/>
              <a:gd name="connsiteX1" fmla="*/ 334780 w 706869"/>
              <a:gd name="connsiteY1" fmla="*/ 112227 h 693512"/>
              <a:gd name="connsiteX2" fmla="*/ 241175 w 706869"/>
              <a:gd name="connsiteY2" fmla="*/ 532618 h 693512"/>
              <a:gd name="connsiteX3" fmla="*/ 706869 w 706869"/>
              <a:gd name="connsiteY3" fmla="*/ 693512 h 693512"/>
              <a:gd name="connsiteX0" fmla="*/ 0 w 699374"/>
              <a:gd name="connsiteY0" fmla="*/ 104223 h 740342"/>
              <a:gd name="connsiteX1" fmla="*/ 327285 w 699374"/>
              <a:gd name="connsiteY1" fmla="*/ 159057 h 740342"/>
              <a:gd name="connsiteX2" fmla="*/ 233680 w 699374"/>
              <a:gd name="connsiteY2" fmla="*/ 579448 h 740342"/>
              <a:gd name="connsiteX3" fmla="*/ 699374 w 699374"/>
              <a:gd name="connsiteY3" fmla="*/ 740342 h 740342"/>
              <a:gd name="connsiteX0" fmla="*/ 0 w 699374"/>
              <a:gd name="connsiteY0" fmla="*/ 79574 h 715693"/>
              <a:gd name="connsiteX1" fmla="*/ 327285 w 699374"/>
              <a:gd name="connsiteY1" fmla="*/ 134408 h 715693"/>
              <a:gd name="connsiteX2" fmla="*/ 233680 w 699374"/>
              <a:gd name="connsiteY2" fmla="*/ 554799 h 715693"/>
              <a:gd name="connsiteX3" fmla="*/ 699374 w 699374"/>
              <a:gd name="connsiteY3" fmla="*/ 715693 h 715693"/>
              <a:gd name="connsiteX0" fmla="*/ 0 w 699374"/>
              <a:gd name="connsiteY0" fmla="*/ 104224 h 740343"/>
              <a:gd name="connsiteX1" fmla="*/ 327285 w 699374"/>
              <a:gd name="connsiteY1" fmla="*/ 159058 h 740343"/>
              <a:gd name="connsiteX2" fmla="*/ 233680 w 699374"/>
              <a:gd name="connsiteY2" fmla="*/ 579449 h 740343"/>
              <a:gd name="connsiteX3" fmla="*/ 699374 w 699374"/>
              <a:gd name="connsiteY3" fmla="*/ 740343 h 740343"/>
              <a:gd name="connsiteX0" fmla="*/ 0 w 706869"/>
              <a:gd name="connsiteY0" fmla="*/ 87497 h 810787"/>
              <a:gd name="connsiteX1" fmla="*/ 334780 w 706869"/>
              <a:gd name="connsiteY1" fmla="*/ 229502 h 810787"/>
              <a:gd name="connsiteX2" fmla="*/ 241175 w 706869"/>
              <a:gd name="connsiteY2" fmla="*/ 649893 h 810787"/>
              <a:gd name="connsiteX3" fmla="*/ 706869 w 706869"/>
              <a:gd name="connsiteY3" fmla="*/ 810787 h 810787"/>
              <a:gd name="connsiteX0" fmla="*/ 0 w 706869"/>
              <a:gd name="connsiteY0" fmla="*/ 46584 h 769874"/>
              <a:gd name="connsiteX1" fmla="*/ 334780 w 706869"/>
              <a:gd name="connsiteY1" fmla="*/ 188589 h 769874"/>
              <a:gd name="connsiteX2" fmla="*/ 241175 w 706869"/>
              <a:gd name="connsiteY2" fmla="*/ 608980 h 769874"/>
              <a:gd name="connsiteX3" fmla="*/ 706869 w 706869"/>
              <a:gd name="connsiteY3" fmla="*/ 769874 h 769874"/>
              <a:gd name="connsiteX0" fmla="*/ 0 w 706869"/>
              <a:gd name="connsiteY0" fmla="*/ 26846 h 750136"/>
              <a:gd name="connsiteX1" fmla="*/ 334780 w 706869"/>
              <a:gd name="connsiteY1" fmla="*/ 168851 h 750136"/>
              <a:gd name="connsiteX2" fmla="*/ 241175 w 706869"/>
              <a:gd name="connsiteY2" fmla="*/ 589242 h 750136"/>
              <a:gd name="connsiteX3" fmla="*/ 706869 w 706869"/>
              <a:gd name="connsiteY3" fmla="*/ 750136 h 750136"/>
              <a:gd name="connsiteX0" fmla="*/ 0 w 571957"/>
              <a:gd name="connsiteY0" fmla="*/ 26846 h 734287"/>
              <a:gd name="connsiteX1" fmla="*/ 334780 w 571957"/>
              <a:gd name="connsiteY1" fmla="*/ 168851 h 734287"/>
              <a:gd name="connsiteX2" fmla="*/ 241175 w 571957"/>
              <a:gd name="connsiteY2" fmla="*/ 589242 h 734287"/>
              <a:gd name="connsiteX3" fmla="*/ 571957 w 571957"/>
              <a:gd name="connsiteY3" fmla="*/ 734287 h 734287"/>
              <a:gd name="connsiteX0" fmla="*/ 0 w 571957"/>
              <a:gd name="connsiteY0" fmla="*/ 26846 h 734287"/>
              <a:gd name="connsiteX1" fmla="*/ 334780 w 571957"/>
              <a:gd name="connsiteY1" fmla="*/ 168851 h 734287"/>
              <a:gd name="connsiteX2" fmla="*/ 241175 w 571957"/>
              <a:gd name="connsiteY2" fmla="*/ 589242 h 734287"/>
              <a:gd name="connsiteX3" fmla="*/ 571957 w 571957"/>
              <a:gd name="connsiteY3" fmla="*/ 734287 h 734287"/>
              <a:gd name="connsiteX0" fmla="*/ 0 w 571957"/>
              <a:gd name="connsiteY0" fmla="*/ 29044 h 736485"/>
              <a:gd name="connsiteX1" fmla="*/ 334780 w 571957"/>
              <a:gd name="connsiteY1" fmla="*/ 171049 h 736485"/>
              <a:gd name="connsiteX2" fmla="*/ 241175 w 571957"/>
              <a:gd name="connsiteY2" fmla="*/ 591440 h 736485"/>
              <a:gd name="connsiteX3" fmla="*/ 571957 w 571957"/>
              <a:gd name="connsiteY3" fmla="*/ 736485 h 736485"/>
              <a:gd name="connsiteX0" fmla="*/ 0 w 700196"/>
              <a:gd name="connsiteY0" fmla="*/ 29044 h 819018"/>
              <a:gd name="connsiteX1" fmla="*/ 334780 w 700196"/>
              <a:gd name="connsiteY1" fmla="*/ 171049 h 819018"/>
              <a:gd name="connsiteX2" fmla="*/ 241175 w 700196"/>
              <a:gd name="connsiteY2" fmla="*/ 591440 h 819018"/>
              <a:gd name="connsiteX3" fmla="*/ 700196 w 700196"/>
              <a:gd name="connsiteY3" fmla="*/ 819018 h 819018"/>
              <a:gd name="connsiteX0" fmla="*/ 0 w 677893"/>
              <a:gd name="connsiteY0" fmla="*/ 29044 h 777752"/>
              <a:gd name="connsiteX1" fmla="*/ 334780 w 677893"/>
              <a:gd name="connsiteY1" fmla="*/ 171049 h 777752"/>
              <a:gd name="connsiteX2" fmla="*/ 241175 w 677893"/>
              <a:gd name="connsiteY2" fmla="*/ 591440 h 777752"/>
              <a:gd name="connsiteX3" fmla="*/ 677893 w 677893"/>
              <a:gd name="connsiteY3" fmla="*/ 777752 h 777752"/>
            </a:gdLst>
            <a:ahLst/>
            <a:cxnLst>
              <a:cxn ang="0">
                <a:pos x="connsiteX0" y="connsiteY0"/>
              </a:cxn>
              <a:cxn ang="0">
                <a:pos x="connsiteX1" y="connsiteY1"/>
              </a:cxn>
              <a:cxn ang="0">
                <a:pos x="connsiteX2" y="connsiteY2"/>
              </a:cxn>
              <a:cxn ang="0">
                <a:pos x="connsiteX3" y="connsiteY3"/>
              </a:cxn>
            </a:cxnLst>
            <a:rect l="l" t="t" r="r" b="b"/>
            <a:pathLst>
              <a:path w="677893" h="777752">
                <a:moveTo>
                  <a:pt x="0" y="29044"/>
                </a:moveTo>
                <a:cubicBezTo>
                  <a:pt x="260343" y="-55174"/>
                  <a:pt x="322462" y="59630"/>
                  <a:pt x="334780" y="171049"/>
                </a:cubicBezTo>
                <a:cubicBezTo>
                  <a:pt x="347098" y="282468"/>
                  <a:pt x="183990" y="490323"/>
                  <a:pt x="241175" y="591440"/>
                </a:cubicBezTo>
                <a:cubicBezTo>
                  <a:pt x="298360" y="692557"/>
                  <a:pt x="568798" y="634097"/>
                  <a:pt x="677893" y="777752"/>
                </a:cubicBezTo>
              </a:path>
            </a:pathLst>
          </a:custGeom>
          <a:noFill/>
          <a:ln w="5080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727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11C29963-E60A-6C9C-39DE-CF881EC480E8}"/>
              </a:ext>
            </a:extLst>
          </p:cNvPr>
          <p:cNvSpPr txBox="1"/>
          <p:nvPr/>
        </p:nvSpPr>
        <p:spPr>
          <a:xfrm>
            <a:off x="0" y="6510720"/>
            <a:ext cx="12192000" cy="347280"/>
          </a:xfrm>
          <a:prstGeom prst="rect">
            <a:avLst/>
          </a:prstGeom>
          <a:noFill/>
        </p:spPr>
        <p:txBody>
          <a:bodyPr wrap="square">
            <a:spAutoFit/>
          </a:bodyPr>
          <a:lstStyle/>
          <a:p>
            <a:pPr algn="l"/>
            <a:r>
              <a:rPr lang="en-US" sz="1600" dirty="0">
                <a:solidFill>
                  <a:schemeClr val="bg1">
                    <a:lumMod val="65000"/>
                  </a:schemeClr>
                </a:solidFill>
                <a:latin typeface="Arial" panose="020B0604020202020204" pitchFamily="34" charset="0"/>
                <a:cs typeface="Arial" panose="020B0604020202020204" pitchFamily="34" charset="0"/>
              </a:rPr>
              <a:t>Source: https://youtu.be/yTAMrHVG1ew</a:t>
            </a:r>
          </a:p>
        </p:txBody>
      </p:sp>
      <p:grpSp>
        <p:nvGrpSpPr>
          <p:cNvPr id="34" name="Group 33">
            <a:extLst>
              <a:ext uri="{FF2B5EF4-FFF2-40B4-BE49-F238E27FC236}">
                <a16:creationId xmlns:a16="http://schemas.microsoft.com/office/drawing/2014/main" id="{099DB0B0-E54F-F890-DF08-5C4DDD3042DD}"/>
              </a:ext>
            </a:extLst>
          </p:cNvPr>
          <p:cNvGrpSpPr/>
          <p:nvPr/>
        </p:nvGrpSpPr>
        <p:grpSpPr>
          <a:xfrm>
            <a:off x="3746760" y="4602092"/>
            <a:ext cx="4754215" cy="1261884"/>
            <a:chOff x="3559606" y="4082511"/>
            <a:chExt cx="4754215" cy="1261884"/>
          </a:xfrm>
        </p:grpSpPr>
        <p:cxnSp>
          <p:nvCxnSpPr>
            <p:cNvPr id="35" name="Straight Arrow Connector 34">
              <a:extLst>
                <a:ext uri="{FF2B5EF4-FFF2-40B4-BE49-F238E27FC236}">
                  <a16:creationId xmlns:a16="http://schemas.microsoft.com/office/drawing/2014/main" id="{9C22D99B-A5A9-F468-5ABD-849FABC6B9D4}"/>
                </a:ext>
              </a:extLst>
            </p:cNvPr>
            <p:cNvCxnSpPr/>
            <p:nvPr/>
          </p:nvCxnSpPr>
          <p:spPr>
            <a:xfrm>
              <a:off x="3559606" y="4713453"/>
              <a:ext cx="1188720" cy="0"/>
            </a:xfrm>
            <a:prstGeom prst="straightConnector1">
              <a:avLst/>
            </a:prstGeom>
            <a:ln w="57150">
              <a:solidFill>
                <a:srgbClr val="66BA7A"/>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529ACAFA-4284-506D-9645-90A9B882F81B}"/>
                </a:ext>
              </a:extLst>
            </p:cNvPr>
            <p:cNvCxnSpPr/>
            <p:nvPr/>
          </p:nvCxnSpPr>
          <p:spPr>
            <a:xfrm>
              <a:off x="7125101" y="4713453"/>
              <a:ext cx="1188720" cy="0"/>
            </a:xfrm>
            <a:prstGeom prst="straightConnector1">
              <a:avLst/>
            </a:prstGeom>
            <a:ln w="57150">
              <a:solidFill>
                <a:srgbClr val="66BA7A"/>
              </a:solidFill>
              <a:tailEnd type="triangle"/>
            </a:ln>
          </p:spPr>
          <p:style>
            <a:lnRef idx="1">
              <a:schemeClr val="accent2"/>
            </a:lnRef>
            <a:fillRef idx="0">
              <a:schemeClr val="accent2"/>
            </a:fillRef>
            <a:effectRef idx="0">
              <a:schemeClr val="accent2"/>
            </a:effectRef>
            <a:fontRef idx="minor">
              <a:schemeClr val="tx1"/>
            </a:fontRef>
          </p:style>
        </p:cxnSp>
        <p:sp>
          <p:nvSpPr>
            <p:cNvPr id="37" name="TextBox 36">
              <a:extLst>
                <a:ext uri="{FF2B5EF4-FFF2-40B4-BE49-F238E27FC236}">
                  <a16:creationId xmlns:a16="http://schemas.microsoft.com/office/drawing/2014/main" id="{D128D98E-ABC2-F635-7F77-E587AD0F4615}"/>
                </a:ext>
              </a:extLst>
            </p:cNvPr>
            <p:cNvSpPr txBox="1"/>
            <p:nvPr/>
          </p:nvSpPr>
          <p:spPr>
            <a:xfrm>
              <a:off x="4986230" y="4082511"/>
              <a:ext cx="1819793" cy="1261884"/>
            </a:xfrm>
            <a:prstGeom prst="rect">
              <a:avLst/>
            </a:prstGeom>
            <a:noFill/>
          </p:spPr>
          <p:txBody>
            <a:bodyPr wrap="square" rtlCol="0">
              <a:spAutoFit/>
            </a:bodyPr>
            <a:lstStyle/>
            <a:p>
              <a:pPr algn="ctr"/>
              <a:r>
                <a:rPr lang="en-US" sz="4000" b="1" dirty="0">
                  <a:solidFill>
                    <a:srgbClr val="31325E"/>
                  </a:solidFill>
                  <a:latin typeface="Arial Rounded MT Bold" panose="020F0704030504030204" pitchFamily="34" charset="0"/>
                  <a:cs typeface="Arial" panose="020B0604020202020204" pitchFamily="34" charset="0"/>
                </a:rPr>
                <a:t>CNN</a:t>
              </a:r>
            </a:p>
            <a:p>
              <a:pPr algn="ctr"/>
              <a:r>
                <a:rPr lang="en-US" sz="3600" dirty="0">
                  <a:solidFill>
                    <a:srgbClr val="31325E"/>
                  </a:solidFill>
                  <a:latin typeface="Arial Rounded MT Bold" panose="020F0704030504030204" pitchFamily="34" charset="0"/>
                  <a:cs typeface="Arial" panose="020B0604020202020204" pitchFamily="34" charset="0"/>
                </a:rPr>
                <a:t>(Unet)</a:t>
              </a:r>
            </a:p>
          </p:txBody>
        </p:sp>
      </p:grpSp>
      <p:cxnSp>
        <p:nvCxnSpPr>
          <p:cNvPr id="38" name="Straight Arrow Connector 37">
            <a:extLst>
              <a:ext uri="{FF2B5EF4-FFF2-40B4-BE49-F238E27FC236}">
                <a16:creationId xmlns:a16="http://schemas.microsoft.com/office/drawing/2014/main" id="{A301855F-6899-E3C3-186D-84176C055882}"/>
              </a:ext>
            </a:extLst>
          </p:cNvPr>
          <p:cNvCxnSpPr>
            <a:cxnSpLocks/>
          </p:cNvCxnSpPr>
          <p:nvPr/>
        </p:nvCxnSpPr>
        <p:spPr>
          <a:xfrm flipH="1" flipV="1">
            <a:off x="5291157" y="2861200"/>
            <a:ext cx="3163344" cy="1183114"/>
          </a:xfrm>
          <a:prstGeom prst="straightConnector1">
            <a:avLst/>
          </a:prstGeom>
          <a:ln w="5715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4127996-78C8-A74E-8EDA-7363AAD0D06A}"/>
              </a:ext>
            </a:extLst>
          </p:cNvPr>
          <p:cNvCxnSpPr>
            <a:cxnSpLocks/>
          </p:cNvCxnSpPr>
          <p:nvPr/>
        </p:nvCxnSpPr>
        <p:spPr>
          <a:xfrm flipH="1">
            <a:off x="3672640" y="2748266"/>
            <a:ext cx="2976905" cy="1296048"/>
          </a:xfrm>
          <a:prstGeom prst="straightConnector1">
            <a:avLst/>
          </a:prstGeom>
          <a:ln w="57150">
            <a:solidFill>
              <a:srgbClr val="31325E"/>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A772D8CA-E3B0-4A85-B0E4-E7B7EAD8B88F}"/>
              </a:ext>
            </a:extLst>
          </p:cNvPr>
          <p:cNvGrpSpPr/>
          <p:nvPr/>
        </p:nvGrpSpPr>
        <p:grpSpPr>
          <a:xfrm>
            <a:off x="2083849" y="673320"/>
            <a:ext cx="7965798" cy="251256"/>
            <a:chOff x="1847930" y="1418187"/>
            <a:chExt cx="7965798" cy="251256"/>
          </a:xfrm>
        </p:grpSpPr>
        <p:sp>
          <p:nvSpPr>
            <p:cNvPr id="41" name="Oval 40">
              <a:extLst>
                <a:ext uri="{FF2B5EF4-FFF2-40B4-BE49-F238E27FC236}">
                  <a16:creationId xmlns:a16="http://schemas.microsoft.com/office/drawing/2014/main" id="{4E249FC6-8B93-E8F9-F45A-7CEE14E1AE82}"/>
                </a:ext>
              </a:extLst>
            </p:cNvPr>
            <p:cNvSpPr/>
            <p:nvPr/>
          </p:nvSpPr>
          <p:spPr>
            <a:xfrm>
              <a:off x="1847930"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2" name="Oval 41">
              <a:extLst>
                <a:ext uri="{FF2B5EF4-FFF2-40B4-BE49-F238E27FC236}">
                  <a16:creationId xmlns:a16="http://schemas.microsoft.com/office/drawing/2014/main" id="{79D90224-57DF-A612-DD9C-70BA046CA517}"/>
                </a:ext>
              </a:extLst>
            </p:cNvPr>
            <p:cNvSpPr/>
            <p:nvPr/>
          </p:nvSpPr>
          <p:spPr>
            <a:xfrm>
              <a:off x="3388124"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3" name="Oval 42">
              <a:extLst>
                <a:ext uri="{FF2B5EF4-FFF2-40B4-BE49-F238E27FC236}">
                  <a16:creationId xmlns:a16="http://schemas.microsoft.com/office/drawing/2014/main" id="{8FB54294-4958-E655-CB25-A2A98E5FBD2D}"/>
                </a:ext>
              </a:extLst>
            </p:cNvPr>
            <p:cNvSpPr/>
            <p:nvPr/>
          </p:nvSpPr>
          <p:spPr>
            <a:xfrm>
              <a:off x="4929610"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4" name="Oval 43">
              <a:extLst>
                <a:ext uri="{FF2B5EF4-FFF2-40B4-BE49-F238E27FC236}">
                  <a16:creationId xmlns:a16="http://schemas.microsoft.com/office/drawing/2014/main" id="{18551C3C-BA38-82F9-D7DC-F128E5018488}"/>
                </a:ext>
              </a:extLst>
            </p:cNvPr>
            <p:cNvSpPr/>
            <p:nvPr/>
          </p:nvSpPr>
          <p:spPr>
            <a:xfrm>
              <a:off x="6598142"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C0B45DF1-E2BA-76AA-E67D-A9C58CC3A9C4}"/>
                </a:ext>
              </a:extLst>
            </p:cNvPr>
            <p:cNvSpPr/>
            <p:nvPr/>
          </p:nvSpPr>
          <p:spPr>
            <a:xfrm>
              <a:off x="9562472"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46" name="Straight Arrow Connector 45">
              <a:extLst>
                <a:ext uri="{FF2B5EF4-FFF2-40B4-BE49-F238E27FC236}">
                  <a16:creationId xmlns:a16="http://schemas.microsoft.com/office/drawing/2014/main" id="{117D59FA-AA95-79E5-EA55-08EA18261E64}"/>
                </a:ext>
              </a:extLst>
            </p:cNvPr>
            <p:cNvCxnSpPr>
              <a:cxnSpLocks/>
            </p:cNvCxnSpPr>
            <p:nvPr/>
          </p:nvCxnSpPr>
          <p:spPr>
            <a:xfrm>
              <a:off x="2194117" y="1533997"/>
              <a:ext cx="1045978"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DC8E2B7-8900-648D-CF17-23B7E98FAD73}"/>
                </a:ext>
              </a:extLst>
            </p:cNvPr>
            <p:cNvCxnSpPr>
              <a:cxnSpLocks/>
            </p:cNvCxnSpPr>
            <p:nvPr/>
          </p:nvCxnSpPr>
          <p:spPr>
            <a:xfrm>
              <a:off x="3779705" y="1546100"/>
              <a:ext cx="1045978"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5902A0E-2010-5CED-F1E3-49E2E9D7ADAA}"/>
                </a:ext>
              </a:extLst>
            </p:cNvPr>
            <p:cNvCxnSpPr>
              <a:cxnSpLocks/>
            </p:cNvCxnSpPr>
            <p:nvPr/>
          </p:nvCxnSpPr>
          <p:spPr>
            <a:xfrm>
              <a:off x="5367648" y="1543815"/>
              <a:ext cx="1045978"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597029E-D764-78C1-017B-8174DF015E89}"/>
                </a:ext>
              </a:extLst>
            </p:cNvPr>
            <p:cNvCxnSpPr>
              <a:cxnSpLocks/>
            </p:cNvCxnSpPr>
            <p:nvPr/>
          </p:nvCxnSpPr>
          <p:spPr>
            <a:xfrm>
              <a:off x="6989723" y="1556231"/>
              <a:ext cx="845321"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A49E04B-CACA-9E8B-CACD-EE92F8D01829}"/>
                </a:ext>
              </a:extLst>
            </p:cNvPr>
            <p:cNvCxnSpPr>
              <a:cxnSpLocks/>
            </p:cNvCxnSpPr>
            <p:nvPr/>
          </p:nvCxnSpPr>
          <p:spPr>
            <a:xfrm>
              <a:off x="8556369" y="1556508"/>
              <a:ext cx="845321"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80764BE3-3E23-5A0B-3240-BED18504248D}"/>
              </a:ext>
            </a:extLst>
          </p:cNvPr>
          <p:cNvSpPr txBox="1"/>
          <p:nvPr/>
        </p:nvSpPr>
        <p:spPr>
          <a:xfrm>
            <a:off x="8129859" y="436456"/>
            <a:ext cx="522146" cy="584775"/>
          </a:xfrm>
          <a:prstGeom prst="rect">
            <a:avLst/>
          </a:prstGeom>
          <a:noFill/>
        </p:spPr>
        <p:txBody>
          <a:bodyPr wrap="square" rtlCol="0">
            <a:spAutoFit/>
          </a:bodyPr>
          <a:lstStyle/>
          <a:p>
            <a:r>
              <a:rPr lang="en-US" sz="3200" dirty="0">
                <a:solidFill>
                  <a:srgbClr val="66BA7A"/>
                </a:solidFill>
                <a:latin typeface="Futura Medium" panose="020B0602020204020303" pitchFamily="34" charset="-79"/>
                <a:cs typeface="Futura Medium" panose="020B0602020204020303" pitchFamily="34" charset="-79"/>
              </a:rPr>
              <a:t>…</a:t>
            </a:r>
          </a:p>
        </p:txBody>
      </p:sp>
      <p:pic>
        <p:nvPicPr>
          <p:cNvPr id="52" name="Picture 51">
            <a:extLst>
              <a:ext uri="{FF2B5EF4-FFF2-40B4-BE49-F238E27FC236}">
                <a16:creationId xmlns:a16="http://schemas.microsoft.com/office/drawing/2014/main" id="{3FD13F7C-C132-E23C-444C-39DA4A3F19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07175" y="4044314"/>
            <a:ext cx="2071565" cy="2071565"/>
          </a:xfrm>
          <a:prstGeom prst="rect">
            <a:avLst/>
          </a:prstGeom>
        </p:spPr>
      </p:pic>
      <p:pic>
        <p:nvPicPr>
          <p:cNvPr id="53" name="Picture 52">
            <a:extLst>
              <a:ext uri="{FF2B5EF4-FFF2-40B4-BE49-F238E27FC236}">
                <a16:creationId xmlns:a16="http://schemas.microsoft.com/office/drawing/2014/main" id="{BBA81E2D-BBDD-2044-A4B7-139369865B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21275" y="4117158"/>
            <a:ext cx="2042756" cy="2042756"/>
          </a:xfrm>
          <a:prstGeom prst="rect">
            <a:avLst/>
          </a:prstGeom>
        </p:spPr>
      </p:pic>
      <p:grpSp>
        <p:nvGrpSpPr>
          <p:cNvPr id="54" name="Group 53">
            <a:extLst>
              <a:ext uri="{FF2B5EF4-FFF2-40B4-BE49-F238E27FC236}">
                <a16:creationId xmlns:a16="http://schemas.microsoft.com/office/drawing/2014/main" id="{49ED6041-FD27-2F12-0A7C-A067F03CAF76}"/>
              </a:ext>
            </a:extLst>
          </p:cNvPr>
          <p:cNvGrpSpPr/>
          <p:nvPr/>
        </p:nvGrpSpPr>
        <p:grpSpPr>
          <a:xfrm>
            <a:off x="1841529" y="1173155"/>
            <a:ext cx="8570054" cy="1347712"/>
            <a:chOff x="1683052" y="4123377"/>
            <a:chExt cx="8570054" cy="1347712"/>
          </a:xfrm>
        </p:grpSpPr>
        <p:pic>
          <p:nvPicPr>
            <p:cNvPr id="55" name="Picture 54" descr="A dog with its tongue out&#10;&#10;Description automatically generated with medium confidence">
              <a:extLst>
                <a:ext uri="{FF2B5EF4-FFF2-40B4-BE49-F238E27FC236}">
                  <a16:creationId xmlns:a16="http://schemas.microsoft.com/office/drawing/2014/main" id="{73B42095-B2B9-9B1E-3B0C-F49E31F12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3052" y="4123377"/>
              <a:ext cx="1347712" cy="1347712"/>
            </a:xfrm>
            <a:prstGeom prst="rect">
              <a:avLst/>
            </a:prstGeom>
          </p:spPr>
        </p:pic>
        <p:pic>
          <p:nvPicPr>
            <p:cNvPr id="56" name="Picture 55" descr="A dog with its tongue out&#10;&#10;Description automatically generated with medium confidence">
              <a:extLst>
                <a:ext uri="{FF2B5EF4-FFF2-40B4-BE49-F238E27FC236}">
                  <a16:creationId xmlns:a16="http://schemas.microsoft.com/office/drawing/2014/main" id="{CA217CAC-C18B-CCEE-3076-96A8A040F9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520" y="4123377"/>
              <a:ext cx="1347712" cy="1347712"/>
            </a:xfrm>
            <a:prstGeom prst="rect">
              <a:avLst/>
            </a:prstGeom>
          </p:spPr>
        </p:pic>
        <p:pic>
          <p:nvPicPr>
            <p:cNvPr id="57" name="Picture 56" descr="A dog with its tongue out&#10;&#10;Description automatically generated with medium confidence">
              <a:extLst>
                <a:ext uri="{FF2B5EF4-FFF2-40B4-BE49-F238E27FC236}">
                  <a16:creationId xmlns:a16="http://schemas.microsoft.com/office/drawing/2014/main" id="{6029EB50-0CE7-6336-F336-017AFB300C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88" y="4123377"/>
              <a:ext cx="1347712" cy="1347712"/>
            </a:xfrm>
            <a:prstGeom prst="rect">
              <a:avLst/>
            </a:prstGeom>
          </p:spPr>
        </p:pic>
        <p:pic>
          <p:nvPicPr>
            <p:cNvPr id="58" name="Picture 57" descr="A dog with its mouth open&#10;&#10;Description automatically generated with medium confidence">
              <a:extLst>
                <a:ext uri="{FF2B5EF4-FFF2-40B4-BE49-F238E27FC236}">
                  <a16:creationId xmlns:a16="http://schemas.microsoft.com/office/drawing/2014/main" id="{7392D9F6-81C8-6284-1062-F6657539A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6456" y="4123377"/>
              <a:ext cx="1347712" cy="1347712"/>
            </a:xfrm>
            <a:prstGeom prst="rect">
              <a:avLst/>
            </a:prstGeom>
          </p:spPr>
        </p:pic>
        <p:pic>
          <p:nvPicPr>
            <p:cNvPr id="59" name="Picture 58" descr="A picture containing text, dog, mammal, staring&#10;&#10;Description automatically generated">
              <a:extLst>
                <a:ext uri="{FF2B5EF4-FFF2-40B4-BE49-F238E27FC236}">
                  <a16:creationId xmlns:a16="http://schemas.microsoft.com/office/drawing/2014/main" id="{FA600594-1D43-5881-2A52-691B9B6D55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0924" y="4123377"/>
              <a:ext cx="1347712" cy="1347712"/>
            </a:xfrm>
            <a:prstGeom prst="rect">
              <a:avLst/>
            </a:prstGeom>
          </p:spPr>
        </p:pic>
        <p:pic>
          <p:nvPicPr>
            <p:cNvPr id="60" name="Picture 59">
              <a:extLst>
                <a:ext uri="{FF2B5EF4-FFF2-40B4-BE49-F238E27FC236}">
                  <a16:creationId xmlns:a16="http://schemas.microsoft.com/office/drawing/2014/main" id="{9EC1281E-810B-835C-0F03-B5C81D046E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5394" y="4123377"/>
              <a:ext cx="1347712" cy="1347712"/>
            </a:xfrm>
            <a:prstGeom prst="rect">
              <a:avLst/>
            </a:prstGeom>
          </p:spPr>
        </p:pic>
      </p:grpSp>
    </p:spTree>
    <p:extLst>
      <p:ext uri="{BB962C8B-B14F-4D97-AF65-F5344CB8AC3E}">
        <p14:creationId xmlns:p14="http://schemas.microsoft.com/office/powerpoint/2010/main" val="1184304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64C6C43-81E6-59F7-B075-140B5CA27C79}"/>
              </a:ext>
            </a:extLst>
          </p:cNvPr>
          <p:cNvSpPr txBox="1"/>
          <p:nvPr/>
        </p:nvSpPr>
        <p:spPr>
          <a:xfrm>
            <a:off x="0" y="6522407"/>
            <a:ext cx="12192000" cy="335593"/>
          </a:xfrm>
          <a:prstGeom prst="rect">
            <a:avLst/>
          </a:prstGeom>
          <a:noFill/>
        </p:spPr>
        <p:txBody>
          <a:bodyPr wrap="square">
            <a:spAutoFit/>
          </a:bodyPr>
          <a:lstStyle/>
          <a:p>
            <a:r>
              <a:rPr lang="fr-FR" sz="1600" b="0" i="0" u="none" strike="noStrike" baseline="0" dirty="0" err="1">
                <a:solidFill>
                  <a:schemeClr val="tx1">
                    <a:lumMod val="65000"/>
                    <a:lumOff val="35000"/>
                  </a:schemeClr>
                </a:solidFill>
                <a:latin typeface="Arial" panose="020B0604020202020204" pitchFamily="34" charset="0"/>
                <a:cs typeface="Arial" panose="020B0604020202020204" pitchFamily="34" charset="0"/>
              </a:rPr>
              <a:t>Ronneberger</a:t>
            </a:r>
            <a:r>
              <a:rPr lang="fr-FR" sz="1600" b="0" i="0" u="none" strike="noStrike" baseline="0" dirty="0">
                <a:solidFill>
                  <a:schemeClr val="tx1">
                    <a:lumMod val="65000"/>
                    <a:lumOff val="35000"/>
                  </a:schemeClr>
                </a:solidFill>
                <a:latin typeface="Arial" panose="020B0604020202020204" pitchFamily="34" charset="0"/>
                <a:cs typeface="Arial" panose="020B0604020202020204" pitchFamily="34" charset="0"/>
              </a:rPr>
              <a:t> et al., 2015, U-Net: </a:t>
            </a:r>
            <a:r>
              <a:rPr lang="fr-FR" sz="1600" b="0" i="0" u="none" strike="noStrike" baseline="0" dirty="0" err="1">
                <a:solidFill>
                  <a:schemeClr val="tx1">
                    <a:lumMod val="65000"/>
                    <a:lumOff val="35000"/>
                  </a:schemeClr>
                </a:solidFill>
                <a:latin typeface="Arial" panose="020B0604020202020204" pitchFamily="34" charset="0"/>
                <a:cs typeface="Arial" panose="020B0604020202020204" pitchFamily="34" charset="0"/>
              </a:rPr>
              <a:t>Convolutional</a:t>
            </a:r>
            <a:r>
              <a:rPr lang="fr-FR" sz="1600" b="0" i="0" u="none" strike="noStrike" baseline="0" dirty="0">
                <a:solidFill>
                  <a:schemeClr val="tx1">
                    <a:lumMod val="65000"/>
                    <a:lumOff val="35000"/>
                  </a:schemeClr>
                </a:solidFill>
                <a:latin typeface="Arial" panose="020B0604020202020204" pitchFamily="34" charset="0"/>
                <a:cs typeface="Arial" panose="020B0604020202020204" pitchFamily="34" charset="0"/>
              </a:rPr>
              <a:t> Networks for </a:t>
            </a:r>
            <a:r>
              <a:rPr lang="fr-FR" sz="1600" b="0" i="0" u="none" strike="noStrike" baseline="0" dirty="0" err="1">
                <a:solidFill>
                  <a:schemeClr val="tx1">
                    <a:lumMod val="65000"/>
                    <a:lumOff val="35000"/>
                  </a:schemeClr>
                </a:solidFill>
                <a:latin typeface="Arial" panose="020B0604020202020204" pitchFamily="34" charset="0"/>
                <a:cs typeface="Arial" panose="020B0604020202020204" pitchFamily="34" charset="0"/>
              </a:rPr>
              <a:t>Biomedical</a:t>
            </a:r>
            <a:r>
              <a:rPr lang="fr-FR" sz="1600" b="0" i="0" u="none" strike="noStrike" baseline="0" dirty="0">
                <a:solidFill>
                  <a:schemeClr val="tx1">
                    <a:lumMod val="65000"/>
                    <a:lumOff val="35000"/>
                  </a:schemeClr>
                </a:solidFill>
                <a:latin typeface="Arial" panose="020B0604020202020204" pitchFamily="34" charset="0"/>
                <a:cs typeface="Arial" panose="020B0604020202020204" pitchFamily="34" charset="0"/>
              </a:rPr>
              <a:t> Image Segmentation</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4A7A3657-1C06-C53A-29DB-4B2BE083B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113" y="1107840"/>
            <a:ext cx="8979700" cy="5012577"/>
          </a:xfrm>
          <a:prstGeom prst="rect">
            <a:avLst/>
          </a:prstGeom>
        </p:spPr>
      </p:pic>
      <p:pic>
        <p:nvPicPr>
          <p:cNvPr id="14" name="Picture 13">
            <a:extLst>
              <a:ext uri="{FF2B5EF4-FFF2-40B4-BE49-F238E27FC236}">
                <a16:creationId xmlns:a16="http://schemas.microsoft.com/office/drawing/2014/main" id="{C8655750-D668-D4F1-96AD-F2C496C0EB1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3411" y="1410296"/>
            <a:ext cx="1097280" cy="1097280"/>
          </a:xfrm>
          <a:prstGeom prst="rect">
            <a:avLst/>
          </a:prstGeom>
        </p:spPr>
      </p:pic>
      <p:sp>
        <p:nvSpPr>
          <p:cNvPr id="15" name="TextBox 14">
            <a:extLst>
              <a:ext uri="{FF2B5EF4-FFF2-40B4-BE49-F238E27FC236}">
                <a16:creationId xmlns:a16="http://schemas.microsoft.com/office/drawing/2014/main" id="{F0EA7BDB-8784-905E-670F-BEAEA325C476}"/>
              </a:ext>
            </a:extLst>
          </p:cNvPr>
          <p:cNvSpPr txBox="1"/>
          <p:nvPr/>
        </p:nvSpPr>
        <p:spPr>
          <a:xfrm>
            <a:off x="4681013" y="399954"/>
            <a:ext cx="1819793" cy="707886"/>
          </a:xfrm>
          <a:prstGeom prst="rect">
            <a:avLst/>
          </a:prstGeom>
          <a:noFill/>
        </p:spPr>
        <p:txBody>
          <a:bodyPr wrap="square" rtlCol="0">
            <a:spAutoFit/>
          </a:bodyPr>
          <a:lstStyle/>
          <a:p>
            <a:pPr algn="ctr"/>
            <a:r>
              <a:rPr lang="en-US" sz="4000" dirty="0">
                <a:solidFill>
                  <a:schemeClr val="accent1"/>
                </a:solidFill>
                <a:latin typeface="Arial Rounded MT Bold" panose="020F0704030504030204" pitchFamily="34" charset="0"/>
                <a:cs typeface="Arial" panose="020B0604020202020204" pitchFamily="34" charset="0"/>
              </a:rPr>
              <a:t>Unet</a:t>
            </a:r>
          </a:p>
        </p:txBody>
      </p:sp>
      <p:sp>
        <p:nvSpPr>
          <p:cNvPr id="17" name="TextBox 16">
            <a:extLst>
              <a:ext uri="{FF2B5EF4-FFF2-40B4-BE49-F238E27FC236}">
                <a16:creationId xmlns:a16="http://schemas.microsoft.com/office/drawing/2014/main" id="{507EB56D-8D92-AE18-6BE2-80F7A1900906}"/>
              </a:ext>
            </a:extLst>
          </p:cNvPr>
          <p:cNvSpPr txBox="1"/>
          <p:nvPr/>
        </p:nvSpPr>
        <p:spPr>
          <a:xfrm>
            <a:off x="10226201" y="4316530"/>
            <a:ext cx="1656306" cy="369332"/>
          </a:xfrm>
          <a:prstGeom prst="rect">
            <a:avLst/>
          </a:prstGeom>
          <a:noFill/>
        </p:spPr>
        <p:txBody>
          <a:bodyPr wrap="square">
            <a:spAutoFit/>
          </a:bodyPr>
          <a:lstStyle/>
          <a:p>
            <a:pPr algn="l"/>
            <a:r>
              <a:rPr lang="en-US" b="1" i="0" u="none" strike="noStrike" baseline="0" dirty="0">
                <a:latin typeface="Arial" panose="020B0604020202020204" pitchFamily="34" charset="0"/>
                <a:cs typeface="Arial" panose="020B0604020202020204" pitchFamily="34" charset="0"/>
              </a:rPr>
              <a:t>Conv, RELU</a:t>
            </a:r>
          </a:p>
        </p:txBody>
      </p:sp>
      <p:sp>
        <p:nvSpPr>
          <p:cNvPr id="18" name="TextBox 17">
            <a:extLst>
              <a:ext uri="{FF2B5EF4-FFF2-40B4-BE49-F238E27FC236}">
                <a16:creationId xmlns:a16="http://schemas.microsoft.com/office/drawing/2014/main" id="{65906E01-12A3-B21B-2550-B52AD4CC20BF}"/>
              </a:ext>
            </a:extLst>
          </p:cNvPr>
          <p:cNvSpPr txBox="1"/>
          <p:nvPr/>
        </p:nvSpPr>
        <p:spPr>
          <a:xfrm>
            <a:off x="10268405" y="4654687"/>
            <a:ext cx="1656306" cy="369332"/>
          </a:xfrm>
          <a:prstGeom prst="rect">
            <a:avLst/>
          </a:prstGeom>
          <a:noFill/>
        </p:spPr>
        <p:txBody>
          <a:bodyPr wrap="square">
            <a:spAutoFit/>
          </a:bodyPr>
          <a:lstStyle/>
          <a:p>
            <a:pPr algn="l"/>
            <a:r>
              <a:rPr lang="en-US" b="1" i="0" u="none" strike="noStrike" baseline="0" dirty="0">
                <a:latin typeface="Arial" panose="020B0604020202020204" pitchFamily="34" charset="0"/>
                <a:cs typeface="Arial" panose="020B0604020202020204" pitchFamily="34" charset="0"/>
              </a:rPr>
              <a:t>Max Pool</a:t>
            </a:r>
          </a:p>
        </p:txBody>
      </p:sp>
      <p:sp>
        <p:nvSpPr>
          <p:cNvPr id="19" name="TextBox 18">
            <a:extLst>
              <a:ext uri="{FF2B5EF4-FFF2-40B4-BE49-F238E27FC236}">
                <a16:creationId xmlns:a16="http://schemas.microsoft.com/office/drawing/2014/main" id="{A6F8A65F-1E06-0BD2-7E47-79ABF837477C}"/>
              </a:ext>
            </a:extLst>
          </p:cNvPr>
          <p:cNvSpPr txBox="1"/>
          <p:nvPr/>
        </p:nvSpPr>
        <p:spPr>
          <a:xfrm>
            <a:off x="10240269" y="5009792"/>
            <a:ext cx="1656306" cy="369332"/>
          </a:xfrm>
          <a:prstGeom prst="rect">
            <a:avLst/>
          </a:prstGeom>
          <a:noFill/>
        </p:spPr>
        <p:txBody>
          <a:bodyPr wrap="square">
            <a:spAutoFit/>
          </a:bodyPr>
          <a:lstStyle/>
          <a:p>
            <a:pPr algn="l"/>
            <a:r>
              <a:rPr lang="en-US" b="1" dirty="0">
                <a:latin typeface="Arial" panose="020B0604020202020204" pitchFamily="34" charset="0"/>
                <a:cs typeface="Arial" panose="020B0604020202020204" pitchFamily="34" charset="0"/>
              </a:rPr>
              <a:t>Trans Conv</a:t>
            </a:r>
            <a:endParaRPr lang="en-US" b="1" i="0" u="none" strike="noStrike" baseline="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175E39D-F8AC-F7EE-4511-C8CA851A206A}"/>
              </a:ext>
            </a:extLst>
          </p:cNvPr>
          <p:cNvSpPr txBox="1"/>
          <p:nvPr/>
        </p:nvSpPr>
        <p:spPr>
          <a:xfrm>
            <a:off x="10261371" y="5355538"/>
            <a:ext cx="2019722" cy="369332"/>
          </a:xfrm>
          <a:prstGeom prst="rect">
            <a:avLst/>
          </a:prstGeom>
          <a:noFill/>
        </p:spPr>
        <p:txBody>
          <a:bodyPr wrap="square">
            <a:spAutoFit/>
          </a:bodyPr>
          <a:lstStyle/>
          <a:p>
            <a:pPr algn="l"/>
            <a:r>
              <a:rPr lang="en-US" b="1" dirty="0">
                <a:latin typeface="Arial" panose="020B0604020202020204" pitchFamily="34" charset="0"/>
                <a:cs typeface="Arial" panose="020B0604020202020204" pitchFamily="34" charset="0"/>
              </a:rPr>
              <a:t>Skip Connection</a:t>
            </a:r>
            <a:endParaRPr lang="en-US" b="1" i="0" u="none" strike="noStrike" baseline="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4F473D25-F3B6-1636-1213-835DC4460B57}"/>
              </a:ext>
            </a:extLst>
          </p:cNvPr>
          <p:cNvSpPr txBox="1"/>
          <p:nvPr/>
        </p:nvSpPr>
        <p:spPr>
          <a:xfrm>
            <a:off x="10296541" y="5687216"/>
            <a:ext cx="1656306" cy="369332"/>
          </a:xfrm>
          <a:prstGeom prst="rect">
            <a:avLst/>
          </a:prstGeom>
          <a:noFill/>
        </p:spPr>
        <p:txBody>
          <a:bodyPr wrap="square">
            <a:spAutoFit/>
          </a:bodyPr>
          <a:lstStyle/>
          <a:p>
            <a:pPr algn="l"/>
            <a:r>
              <a:rPr lang="en-US" b="1" i="0" u="none" strike="noStrike" baseline="0" dirty="0">
                <a:latin typeface="Arial" panose="020B0604020202020204" pitchFamily="34" charset="0"/>
                <a:cs typeface="Arial" panose="020B0604020202020204" pitchFamily="34" charset="0"/>
              </a:rPr>
              <a:t>Conv</a:t>
            </a:r>
            <a:r>
              <a:rPr lang="en-US" b="1" dirty="0">
                <a:latin typeface="Arial" panose="020B0604020202020204" pitchFamily="34" charset="0"/>
                <a:cs typeface="Arial" panose="020B0604020202020204" pitchFamily="34" charset="0"/>
              </a:rPr>
              <a:t>(1x1)</a:t>
            </a:r>
            <a:endParaRPr lang="en-US" b="1" i="0" u="none" strike="noStrike" baseline="0" dirty="0">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45B178C3-0350-DB0E-5A62-758F027BFD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52813" y="1410296"/>
            <a:ext cx="1097281" cy="1097281"/>
          </a:xfrm>
          <a:prstGeom prst="rect">
            <a:avLst/>
          </a:prstGeom>
        </p:spPr>
      </p:pic>
    </p:spTree>
    <p:extLst>
      <p:ext uri="{BB962C8B-B14F-4D97-AF65-F5344CB8AC3E}">
        <p14:creationId xmlns:p14="http://schemas.microsoft.com/office/powerpoint/2010/main" val="376931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B866A1-DCAF-4E6B-BCCB-0CE14529234E}"/>
              </a:ext>
            </a:extLst>
          </p:cNvPr>
          <p:cNvSpPr txBox="1"/>
          <p:nvPr/>
        </p:nvSpPr>
        <p:spPr>
          <a:xfrm>
            <a:off x="0" y="2828835"/>
            <a:ext cx="12192000" cy="1754326"/>
          </a:xfrm>
          <a:prstGeom prst="rect">
            <a:avLst/>
          </a:prstGeom>
          <a:noFill/>
        </p:spPr>
        <p:txBody>
          <a:bodyPr wrap="square" rtlCol="0">
            <a:spAutoFit/>
          </a:bodyPr>
          <a:lstStyle/>
          <a:p>
            <a:pPr algn="ctr"/>
            <a:r>
              <a:rPr lang="en-US" sz="3600" b="1" dirty="0">
                <a:solidFill>
                  <a:schemeClr val="tx1">
                    <a:lumMod val="65000"/>
                    <a:lumOff val="35000"/>
                  </a:schemeClr>
                </a:solidFill>
                <a:latin typeface="Avenir Heavy" panose="02000503020000020003" pitchFamily="2" charset="0"/>
                <a:cs typeface="Futura Medium" panose="020B0602020204020303" pitchFamily="34" charset="-79"/>
              </a:rPr>
              <a:t>Stable Diffusion Web</a:t>
            </a:r>
          </a:p>
          <a:p>
            <a:pPr algn="ctr"/>
            <a:r>
              <a:rPr lang="en-US" sz="3600" b="1" dirty="0">
                <a:solidFill>
                  <a:schemeClr val="tx1">
                    <a:lumMod val="65000"/>
                    <a:lumOff val="35000"/>
                  </a:schemeClr>
                </a:solidFill>
                <a:latin typeface="Avenir Heavy" panose="02000503020000020003" pitchFamily="2" charset="0"/>
                <a:cs typeface="Futura Medium" panose="020B0602020204020303" pitchFamily="34" charset="-79"/>
              </a:rPr>
              <a:t>https://stablediffusionweb.com</a:t>
            </a:r>
          </a:p>
          <a:p>
            <a:pPr algn="ctr"/>
            <a:endParaRPr lang="en-US" sz="3600" b="1" dirty="0">
              <a:latin typeface="Avenir Heavy" panose="02000503020000020003" pitchFamily="2" charset="0"/>
              <a:cs typeface="Futura Medium" panose="020B0602020204020303" pitchFamily="34" charset="-79"/>
            </a:endParaRPr>
          </a:p>
        </p:txBody>
      </p:sp>
      <p:sp>
        <p:nvSpPr>
          <p:cNvPr id="2" name="Pentagon 1">
            <a:extLst>
              <a:ext uri="{FF2B5EF4-FFF2-40B4-BE49-F238E27FC236}">
                <a16:creationId xmlns:a16="http://schemas.microsoft.com/office/drawing/2014/main" id="{1E75FA44-0488-7663-41E8-03196D00F8F9}"/>
              </a:ext>
            </a:extLst>
          </p:cNvPr>
          <p:cNvSpPr/>
          <p:nvPr/>
        </p:nvSpPr>
        <p:spPr>
          <a:xfrm>
            <a:off x="-13447" y="559959"/>
            <a:ext cx="2985248" cy="805143"/>
          </a:xfrm>
          <a:prstGeom prst="homePlate">
            <a:avLst/>
          </a:prstGeom>
          <a:solidFill>
            <a:srgbClr val="5A5AA8"/>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FD14835-56DD-F8FE-7792-A2F703C21D98}"/>
              </a:ext>
            </a:extLst>
          </p:cNvPr>
          <p:cNvSpPr txBox="1"/>
          <p:nvPr/>
        </p:nvSpPr>
        <p:spPr>
          <a:xfrm>
            <a:off x="-116541" y="714367"/>
            <a:ext cx="3074895" cy="553998"/>
          </a:xfrm>
          <a:prstGeom prst="rect">
            <a:avLst/>
          </a:prstGeom>
          <a:noFill/>
        </p:spPr>
        <p:txBody>
          <a:bodyPr wrap="square" rtlCol="0">
            <a:spAutoFit/>
          </a:bodyPr>
          <a:lstStyle/>
          <a:p>
            <a:pPr algn="ctr"/>
            <a:r>
              <a:rPr lang="en-US" sz="3000" dirty="0">
                <a:solidFill>
                  <a:schemeClr val="bg1"/>
                </a:solidFill>
                <a:latin typeface="Avenir Medium" panose="02000503020000020003" pitchFamily="2" charset="0"/>
                <a:cs typeface="Futura Medium" panose="020B0602020204020303" pitchFamily="34" charset="-79"/>
              </a:rPr>
              <a:t>Exercise</a:t>
            </a:r>
          </a:p>
        </p:txBody>
      </p:sp>
      <p:pic>
        <p:nvPicPr>
          <p:cNvPr id="3" name="Picture 2" descr="A picture containing dark, gauge&#10;&#10;Description automatically generated">
            <a:extLst>
              <a:ext uri="{FF2B5EF4-FFF2-40B4-BE49-F238E27FC236}">
                <a16:creationId xmlns:a16="http://schemas.microsoft.com/office/drawing/2014/main" id="{74E87E75-8152-1EDE-E6FA-C8FF86061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
        <p:nvSpPr>
          <p:cNvPr id="6" name="AutoShape 2">
            <a:extLst>
              <a:ext uri="{FF2B5EF4-FFF2-40B4-BE49-F238E27FC236}">
                <a16:creationId xmlns:a16="http://schemas.microsoft.com/office/drawing/2014/main" id="{6EC170E9-B3BE-9DEA-B764-B469580CE2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6199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C28844-1CF8-CCCC-CB58-3FF90E699BEA}"/>
              </a:ext>
            </a:extLst>
          </p:cNvPr>
          <p:cNvSpPr txBox="1"/>
          <p:nvPr/>
        </p:nvSpPr>
        <p:spPr>
          <a:xfrm flipH="1">
            <a:off x="0" y="2767280"/>
            <a:ext cx="12192000" cy="1323439"/>
          </a:xfrm>
          <a:prstGeom prst="rect">
            <a:avLst/>
          </a:prstGeom>
          <a:noFill/>
        </p:spPr>
        <p:txBody>
          <a:bodyPr wrap="square" rtlCol="0">
            <a:spAutoFit/>
          </a:bodyPr>
          <a:lstStyle/>
          <a:p>
            <a:pPr algn="ctr"/>
            <a:r>
              <a:rPr lang="en-US" sz="4000" b="1" dirty="0">
                <a:solidFill>
                  <a:srgbClr val="31325E"/>
                </a:solidFill>
                <a:latin typeface="Avenir Next LT Pro Demi" panose="020B0704020202020204" pitchFamily="34" charset="0"/>
                <a:cs typeface="Arial" panose="020B0604020202020204" pitchFamily="34" charset="0"/>
              </a:rPr>
              <a:t>Generative AI Models </a:t>
            </a:r>
          </a:p>
          <a:p>
            <a:pPr algn="ctr"/>
            <a:r>
              <a:rPr lang="en-US" sz="4000" b="1" dirty="0">
                <a:solidFill>
                  <a:srgbClr val="64BB7C"/>
                </a:solidFill>
                <a:latin typeface="Avenir Next LT Pro Demi" panose="020B0704020202020204" pitchFamily="34" charset="0"/>
                <a:cs typeface="Arial" panose="020B0604020202020204" pitchFamily="34" charset="0"/>
              </a:rPr>
              <a:t>StyleGAN vs DALL-E</a:t>
            </a:r>
          </a:p>
        </p:txBody>
      </p:sp>
    </p:spTree>
    <p:extLst>
      <p:ext uri="{BB962C8B-B14F-4D97-AF65-F5344CB8AC3E}">
        <p14:creationId xmlns:p14="http://schemas.microsoft.com/office/powerpoint/2010/main" val="201960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FBEAC8-2B9D-3CE6-F1CB-5BEC6AEDC866}"/>
              </a:ext>
            </a:extLst>
          </p:cNvPr>
          <p:cNvSpPr txBox="1"/>
          <p:nvPr/>
        </p:nvSpPr>
        <p:spPr>
          <a:xfrm>
            <a:off x="2840736" y="1071128"/>
            <a:ext cx="3023616" cy="584775"/>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StyleGAN</a:t>
            </a:r>
          </a:p>
        </p:txBody>
      </p:sp>
      <p:sp>
        <p:nvSpPr>
          <p:cNvPr id="6" name="TextBox 5">
            <a:extLst>
              <a:ext uri="{FF2B5EF4-FFF2-40B4-BE49-F238E27FC236}">
                <a16:creationId xmlns:a16="http://schemas.microsoft.com/office/drawing/2014/main" id="{4FE8F572-385B-A693-E68B-0959309A12C2}"/>
              </a:ext>
            </a:extLst>
          </p:cNvPr>
          <p:cNvSpPr txBox="1"/>
          <p:nvPr/>
        </p:nvSpPr>
        <p:spPr>
          <a:xfrm>
            <a:off x="2840736" y="3470589"/>
            <a:ext cx="3023616" cy="584775"/>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StyleGAN2</a:t>
            </a:r>
          </a:p>
        </p:txBody>
      </p:sp>
      <p:sp>
        <p:nvSpPr>
          <p:cNvPr id="7" name="TextBox 6">
            <a:extLst>
              <a:ext uri="{FF2B5EF4-FFF2-40B4-BE49-F238E27FC236}">
                <a16:creationId xmlns:a16="http://schemas.microsoft.com/office/drawing/2014/main" id="{D73DB8BC-AF0F-8F86-6ED9-3E55D6D28E12}"/>
              </a:ext>
            </a:extLst>
          </p:cNvPr>
          <p:cNvSpPr txBox="1"/>
          <p:nvPr/>
        </p:nvSpPr>
        <p:spPr>
          <a:xfrm>
            <a:off x="2840736" y="5370619"/>
            <a:ext cx="3023616" cy="584775"/>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StyleGAN3</a:t>
            </a:r>
          </a:p>
        </p:txBody>
      </p:sp>
      <p:sp>
        <p:nvSpPr>
          <p:cNvPr id="10" name="TextBox 9">
            <a:extLst>
              <a:ext uri="{FF2B5EF4-FFF2-40B4-BE49-F238E27FC236}">
                <a16:creationId xmlns:a16="http://schemas.microsoft.com/office/drawing/2014/main" id="{5ED43662-F12E-DDEC-577D-3ACB705622DD}"/>
              </a:ext>
            </a:extLst>
          </p:cNvPr>
          <p:cNvSpPr txBox="1"/>
          <p:nvPr/>
        </p:nvSpPr>
        <p:spPr>
          <a:xfrm>
            <a:off x="1018032" y="3473638"/>
            <a:ext cx="1109472" cy="581726"/>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2020</a:t>
            </a:r>
          </a:p>
        </p:txBody>
      </p:sp>
      <p:sp>
        <p:nvSpPr>
          <p:cNvPr id="12" name="TextBox 11">
            <a:extLst>
              <a:ext uri="{FF2B5EF4-FFF2-40B4-BE49-F238E27FC236}">
                <a16:creationId xmlns:a16="http://schemas.microsoft.com/office/drawing/2014/main" id="{27BF42C2-52D0-6AE9-523D-C4A88E284563}"/>
              </a:ext>
            </a:extLst>
          </p:cNvPr>
          <p:cNvSpPr txBox="1"/>
          <p:nvPr/>
        </p:nvSpPr>
        <p:spPr>
          <a:xfrm>
            <a:off x="957072" y="1074177"/>
            <a:ext cx="1231392" cy="581726"/>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2018</a:t>
            </a:r>
          </a:p>
        </p:txBody>
      </p:sp>
      <p:sp>
        <p:nvSpPr>
          <p:cNvPr id="13" name="TextBox 12">
            <a:extLst>
              <a:ext uri="{FF2B5EF4-FFF2-40B4-BE49-F238E27FC236}">
                <a16:creationId xmlns:a16="http://schemas.microsoft.com/office/drawing/2014/main" id="{E1643D52-5E33-3960-5C79-A34329FC2C74}"/>
              </a:ext>
            </a:extLst>
          </p:cNvPr>
          <p:cNvSpPr txBox="1"/>
          <p:nvPr/>
        </p:nvSpPr>
        <p:spPr>
          <a:xfrm>
            <a:off x="1018032" y="5370619"/>
            <a:ext cx="1109472" cy="584775"/>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2021</a:t>
            </a:r>
          </a:p>
        </p:txBody>
      </p:sp>
      <p:pic>
        <p:nvPicPr>
          <p:cNvPr id="15" name="Picture 14">
            <a:extLst>
              <a:ext uri="{FF2B5EF4-FFF2-40B4-BE49-F238E27FC236}">
                <a16:creationId xmlns:a16="http://schemas.microsoft.com/office/drawing/2014/main" id="{D66AC56D-F82D-30EC-53FE-3883E2FB286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342708" y="372946"/>
            <a:ext cx="4169100" cy="2501460"/>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E143C008-27F9-9A33-26CA-93235D2B9D5A}"/>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327650" y="3207173"/>
            <a:ext cx="4207108" cy="1051777"/>
          </a:xfrm>
          <a:prstGeom prst="rect">
            <a:avLst/>
          </a:prstGeom>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7DAED0A9-2FC0-51EF-E35E-01D46BDF685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304699" y="4527263"/>
            <a:ext cx="4207108" cy="2204350"/>
          </a:xfrm>
          <a:prstGeom prst="rect">
            <a:avLst/>
          </a:prstGeom>
          <a:effectLst>
            <a:outerShdw blurRad="50800" dist="38100" dir="2700000" algn="tl" rotWithShape="0">
              <a:prstClr val="black">
                <a:alpha val="40000"/>
              </a:prstClr>
            </a:outerShdw>
          </a:effectLst>
        </p:spPr>
      </p:pic>
      <p:cxnSp>
        <p:nvCxnSpPr>
          <p:cNvPr id="3" name="Straight Arrow Connector 2">
            <a:extLst>
              <a:ext uri="{FF2B5EF4-FFF2-40B4-BE49-F238E27FC236}">
                <a16:creationId xmlns:a16="http://schemas.microsoft.com/office/drawing/2014/main" id="{E1B59288-A5AF-30C3-948E-3AE7063AC4E0}"/>
              </a:ext>
            </a:extLst>
          </p:cNvPr>
          <p:cNvCxnSpPr>
            <a:stCxn id="12" idx="2"/>
            <a:endCxn id="10" idx="0"/>
          </p:cNvCxnSpPr>
          <p:nvPr/>
        </p:nvCxnSpPr>
        <p:spPr>
          <a:xfrm>
            <a:off x="1572768" y="1655903"/>
            <a:ext cx="0" cy="1817735"/>
          </a:xfrm>
          <a:prstGeom prst="straightConnector1">
            <a:avLst/>
          </a:prstGeom>
          <a:ln w="19050">
            <a:solidFill>
              <a:schemeClr val="accent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D98C1B7-6DFA-ADFE-861B-442E7DA163AB}"/>
              </a:ext>
            </a:extLst>
          </p:cNvPr>
          <p:cNvCxnSpPr>
            <a:stCxn id="10" idx="2"/>
            <a:endCxn id="13" idx="0"/>
          </p:cNvCxnSpPr>
          <p:nvPr/>
        </p:nvCxnSpPr>
        <p:spPr>
          <a:xfrm>
            <a:off x="1572768" y="4055364"/>
            <a:ext cx="0" cy="1315255"/>
          </a:xfrm>
          <a:prstGeom prst="straightConnector1">
            <a:avLst/>
          </a:prstGeom>
          <a:ln w="1905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57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Synthesizing High-Resolution Images with StyleGAN2">
            <a:hlinkClick r:id="" action="ppaction://media"/>
            <a:extLst>
              <a:ext uri="{FF2B5EF4-FFF2-40B4-BE49-F238E27FC236}">
                <a16:creationId xmlns:a16="http://schemas.microsoft.com/office/drawing/2014/main" id="{EEF8E96E-1300-1139-A72F-B2BC88ABD8CB}"/>
              </a:ext>
            </a:extLst>
          </p:cNvPr>
          <p:cNvPicPr>
            <a:picLocks noRot="1" noChangeAspect="1"/>
          </p:cNvPicPr>
          <p:nvPr>
            <a:videoFile r:link="rId1"/>
          </p:nvPr>
        </p:nvPicPr>
        <p:blipFill>
          <a:blip r:embed="rId4"/>
          <a:stretch>
            <a:fillRect/>
          </a:stretch>
        </p:blipFill>
        <p:spPr>
          <a:xfrm>
            <a:off x="1981200" y="1104125"/>
            <a:ext cx="8229600" cy="4649749"/>
          </a:xfrm>
          <a:prstGeom prst="rect">
            <a:avLst/>
          </a:prstGeom>
        </p:spPr>
      </p:pic>
    </p:spTree>
    <p:extLst>
      <p:ext uri="{BB962C8B-B14F-4D97-AF65-F5344CB8AC3E}">
        <p14:creationId xmlns:p14="http://schemas.microsoft.com/office/powerpoint/2010/main" val="129515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FBEAC8-2B9D-3CE6-F1CB-5BEC6AEDC866}"/>
              </a:ext>
            </a:extLst>
          </p:cNvPr>
          <p:cNvSpPr txBox="1"/>
          <p:nvPr/>
        </p:nvSpPr>
        <p:spPr>
          <a:xfrm>
            <a:off x="2840736" y="1549656"/>
            <a:ext cx="3023616" cy="584775"/>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DALL-E</a:t>
            </a:r>
          </a:p>
        </p:txBody>
      </p:sp>
      <p:sp>
        <p:nvSpPr>
          <p:cNvPr id="7" name="TextBox 6">
            <a:extLst>
              <a:ext uri="{FF2B5EF4-FFF2-40B4-BE49-F238E27FC236}">
                <a16:creationId xmlns:a16="http://schemas.microsoft.com/office/drawing/2014/main" id="{D73DB8BC-AF0F-8F86-6ED9-3E55D6D28E12}"/>
              </a:ext>
            </a:extLst>
          </p:cNvPr>
          <p:cNvSpPr txBox="1"/>
          <p:nvPr/>
        </p:nvSpPr>
        <p:spPr>
          <a:xfrm>
            <a:off x="2840736" y="4720791"/>
            <a:ext cx="3023616" cy="584775"/>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DALL-E 2</a:t>
            </a:r>
          </a:p>
        </p:txBody>
      </p:sp>
      <p:sp>
        <p:nvSpPr>
          <p:cNvPr id="12" name="TextBox 11">
            <a:extLst>
              <a:ext uri="{FF2B5EF4-FFF2-40B4-BE49-F238E27FC236}">
                <a16:creationId xmlns:a16="http://schemas.microsoft.com/office/drawing/2014/main" id="{27BF42C2-52D0-6AE9-523D-C4A88E284563}"/>
              </a:ext>
            </a:extLst>
          </p:cNvPr>
          <p:cNvSpPr txBox="1"/>
          <p:nvPr/>
        </p:nvSpPr>
        <p:spPr>
          <a:xfrm>
            <a:off x="1018032" y="1549656"/>
            <a:ext cx="1231392" cy="581726"/>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2021</a:t>
            </a:r>
          </a:p>
        </p:txBody>
      </p:sp>
      <p:sp>
        <p:nvSpPr>
          <p:cNvPr id="13" name="TextBox 12">
            <a:extLst>
              <a:ext uri="{FF2B5EF4-FFF2-40B4-BE49-F238E27FC236}">
                <a16:creationId xmlns:a16="http://schemas.microsoft.com/office/drawing/2014/main" id="{E1643D52-5E33-3960-5C79-A34329FC2C74}"/>
              </a:ext>
            </a:extLst>
          </p:cNvPr>
          <p:cNvSpPr txBox="1"/>
          <p:nvPr/>
        </p:nvSpPr>
        <p:spPr>
          <a:xfrm>
            <a:off x="1078992" y="4720791"/>
            <a:ext cx="1109472" cy="584775"/>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2022</a:t>
            </a:r>
          </a:p>
        </p:txBody>
      </p:sp>
      <p:pic>
        <p:nvPicPr>
          <p:cNvPr id="3" name="Picture 2">
            <a:extLst>
              <a:ext uri="{FF2B5EF4-FFF2-40B4-BE49-F238E27FC236}">
                <a16:creationId xmlns:a16="http://schemas.microsoft.com/office/drawing/2014/main" id="{F888F5CD-CF43-D987-4D7A-88A94700E16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864352" y="321686"/>
            <a:ext cx="5029200" cy="2668434"/>
          </a:xfrm>
          <a:prstGeom prst="rect">
            <a:avLst/>
          </a:prstGeom>
        </p:spPr>
      </p:pic>
      <p:pic>
        <p:nvPicPr>
          <p:cNvPr id="8" name="Picture 7">
            <a:extLst>
              <a:ext uri="{FF2B5EF4-FFF2-40B4-BE49-F238E27FC236}">
                <a16:creationId xmlns:a16="http://schemas.microsoft.com/office/drawing/2014/main" id="{42B6C86A-FA15-00CC-246F-B7C98459D67E}"/>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864352" y="3191476"/>
            <a:ext cx="5029200" cy="3643406"/>
          </a:xfrm>
          <a:prstGeom prst="rect">
            <a:avLst/>
          </a:prstGeom>
        </p:spPr>
      </p:pic>
      <p:cxnSp>
        <p:nvCxnSpPr>
          <p:cNvPr id="4" name="Straight Arrow Connector 3">
            <a:extLst>
              <a:ext uri="{FF2B5EF4-FFF2-40B4-BE49-F238E27FC236}">
                <a16:creationId xmlns:a16="http://schemas.microsoft.com/office/drawing/2014/main" id="{1D531152-99B4-C431-FBAC-A39F03616943}"/>
              </a:ext>
            </a:extLst>
          </p:cNvPr>
          <p:cNvCxnSpPr>
            <a:stCxn id="12" idx="2"/>
            <a:endCxn id="13" idx="0"/>
          </p:cNvCxnSpPr>
          <p:nvPr/>
        </p:nvCxnSpPr>
        <p:spPr>
          <a:xfrm>
            <a:off x="1633728" y="2131382"/>
            <a:ext cx="0" cy="258940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43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DALL·E 2 Explained">
            <a:hlinkClick r:id="" action="ppaction://media"/>
            <a:extLst>
              <a:ext uri="{FF2B5EF4-FFF2-40B4-BE49-F238E27FC236}">
                <a16:creationId xmlns:a16="http://schemas.microsoft.com/office/drawing/2014/main" id="{DB526ECD-0063-AD7F-BB0F-AD279A6D9508}"/>
              </a:ext>
            </a:extLst>
          </p:cNvPr>
          <p:cNvPicPr>
            <a:picLocks noRot="1" noChangeAspect="1"/>
          </p:cNvPicPr>
          <p:nvPr>
            <a:videoFile r:link="rId1"/>
          </p:nvPr>
        </p:nvPicPr>
        <p:blipFill>
          <a:blip r:embed="rId4"/>
          <a:stretch>
            <a:fillRect/>
          </a:stretch>
        </p:blipFill>
        <p:spPr>
          <a:xfrm>
            <a:off x="1981200" y="1104137"/>
            <a:ext cx="8229600" cy="4649725"/>
          </a:xfrm>
          <a:prstGeom prst="rect">
            <a:avLst/>
          </a:prstGeom>
          <a:effectLst>
            <a:outerShdw blurRad="50800" dist="12700" dir="2700000" algn="tl" rotWithShape="0">
              <a:prstClr val="black">
                <a:alpha val="40000"/>
              </a:prstClr>
            </a:outerShdw>
          </a:effectLst>
        </p:spPr>
      </p:pic>
    </p:spTree>
    <p:extLst>
      <p:ext uri="{BB962C8B-B14F-4D97-AF65-F5344CB8AC3E}">
        <p14:creationId xmlns:p14="http://schemas.microsoft.com/office/powerpoint/2010/main" val="420202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FBDB3D-C2BD-FBFF-9C4F-C8F386052F3B}"/>
              </a:ext>
            </a:extLst>
          </p:cNvPr>
          <p:cNvSpPr txBox="1"/>
          <p:nvPr/>
        </p:nvSpPr>
        <p:spPr>
          <a:xfrm>
            <a:off x="24384" y="153904"/>
            <a:ext cx="12167616" cy="523220"/>
          </a:xfrm>
          <a:prstGeom prst="rect">
            <a:avLst/>
          </a:prstGeom>
          <a:noFill/>
        </p:spPr>
        <p:txBody>
          <a:bodyPr wrap="square">
            <a:spAutoFit/>
          </a:bodyPr>
          <a:lstStyle/>
          <a:p>
            <a:pPr algn="ctr"/>
            <a:r>
              <a:rPr lang="en-US" sz="2800" b="1" dirty="0">
                <a:solidFill>
                  <a:schemeClr val="tx1">
                    <a:lumMod val="75000"/>
                    <a:lumOff val="25000"/>
                  </a:schemeClr>
                </a:solidFill>
                <a:latin typeface="Garamond" panose="02020404030301010803" pitchFamily="18" charset="0"/>
                <a:cs typeface="Arial" panose="020B0604020202020204" pitchFamily="34" charset="0"/>
              </a:rPr>
              <a:t>Generative Models (Overview)</a:t>
            </a:r>
            <a:endParaRPr lang="en-US" dirty="0">
              <a:solidFill>
                <a:schemeClr val="tx1">
                  <a:lumMod val="75000"/>
                  <a:lumOff val="25000"/>
                </a:schemeClr>
              </a:solidFill>
              <a:latin typeface="Garamond" panose="02020404030301010803" pitchFamily="18" charset="0"/>
            </a:endParaRPr>
          </a:p>
        </p:txBody>
      </p:sp>
      <p:sp>
        <p:nvSpPr>
          <p:cNvPr id="6" name="TextBox 5">
            <a:extLst>
              <a:ext uri="{FF2B5EF4-FFF2-40B4-BE49-F238E27FC236}">
                <a16:creationId xmlns:a16="http://schemas.microsoft.com/office/drawing/2014/main" id="{91210C02-2D41-254F-98B8-0EE43D199383}"/>
              </a:ext>
            </a:extLst>
          </p:cNvPr>
          <p:cNvSpPr txBox="1"/>
          <p:nvPr/>
        </p:nvSpPr>
        <p:spPr>
          <a:xfrm>
            <a:off x="24384" y="6519446"/>
            <a:ext cx="6096000" cy="307777"/>
          </a:xfrm>
          <a:prstGeom prst="rect">
            <a:avLst/>
          </a:prstGeom>
          <a:noFill/>
        </p:spPr>
        <p:txBody>
          <a:bodyPr wrap="square">
            <a:spAutoFit/>
          </a:bodyPr>
          <a:lstStyle/>
          <a:p>
            <a:r>
              <a:rPr lang="en-US" sz="1400" dirty="0">
                <a:solidFill>
                  <a:schemeClr val="tx1">
                    <a:lumMod val="75000"/>
                    <a:lumOff val="25000"/>
                  </a:schemeClr>
                </a:solidFill>
                <a:latin typeface="Arial" panose="020B0604020202020204" pitchFamily="34" charset="0"/>
                <a:cs typeface="Arial" panose="020B0604020202020204" pitchFamily="34" charset="0"/>
              </a:rPr>
              <a:t>https://lilianweng.github.io/posts/2021-07-11-diffusion-models/</a:t>
            </a:r>
          </a:p>
        </p:txBody>
      </p:sp>
      <p:sp>
        <p:nvSpPr>
          <p:cNvPr id="7" name="TextBox 6">
            <a:extLst>
              <a:ext uri="{FF2B5EF4-FFF2-40B4-BE49-F238E27FC236}">
                <a16:creationId xmlns:a16="http://schemas.microsoft.com/office/drawing/2014/main" id="{1EF7FBB3-B6D5-066C-E8B8-5439CF264821}"/>
              </a:ext>
            </a:extLst>
          </p:cNvPr>
          <p:cNvSpPr txBox="1"/>
          <p:nvPr/>
        </p:nvSpPr>
        <p:spPr>
          <a:xfrm>
            <a:off x="1103116" y="1389995"/>
            <a:ext cx="1773434" cy="646331"/>
          </a:xfrm>
          <a:prstGeom prst="rect">
            <a:avLst/>
          </a:prstGeom>
          <a:noFill/>
        </p:spPr>
        <p:txBody>
          <a:bodyPr wrap="none" rtlCol="0">
            <a:spAutoFit/>
          </a:bodyPr>
          <a:lstStyle/>
          <a:p>
            <a:r>
              <a:rPr lang="en-US" b="1" dirty="0"/>
              <a:t>GAN</a:t>
            </a:r>
            <a:r>
              <a:rPr lang="en-US" dirty="0"/>
              <a:t>: Adversarial</a:t>
            </a:r>
          </a:p>
          <a:p>
            <a:r>
              <a:rPr lang="en-US" dirty="0"/>
              <a:t>training</a:t>
            </a:r>
          </a:p>
        </p:txBody>
      </p:sp>
      <p:sp>
        <p:nvSpPr>
          <p:cNvPr id="8" name="TextBox 7">
            <a:extLst>
              <a:ext uri="{FF2B5EF4-FFF2-40B4-BE49-F238E27FC236}">
                <a16:creationId xmlns:a16="http://schemas.microsoft.com/office/drawing/2014/main" id="{B9421EA4-19C7-557C-9F42-F4EFDC63E843}"/>
              </a:ext>
            </a:extLst>
          </p:cNvPr>
          <p:cNvSpPr txBox="1"/>
          <p:nvPr/>
        </p:nvSpPr>
        <p:spPr>
          <a:xfrm>
            <a:off x="1128447" y="4030921"/>
            <a:ext cx="2422010" cy="646331"/>
          </a:xfrm>
          <a:prstGeom prst="rect">
            <a:avLst/>
          </a:prstGeom>
          <a:noFill/>
        </p:spPr>
        <p:txBody>
          <a:bodyPr wrap="none" rtlCol="0">
            <a:spAutoFit/>
          </a:bodyPr>
          <a:lstStyle/>
          <a:p>
            <a:r>
              <a:rPr lang="en-US" b="1" dirty="0"/>
              <a:t>VAE</a:t>
            </a:r>
            <a:r>
              <a:rPr lang="en-US" dirty="0"/>
              <a:t>: Maximize</a:t>
            </a:r>
          </a:p>
          <a:p>
            <a:r>
              <a:rPr lang="en-US" dirty="0"/>
              <a:t>variational lower bound</a:t>
            </a:r>
          </a:p>
        </p:txBody>
      </p:sp>
      <p:sp>
        <p:nvSpPr>
          <p:cNvPr id="9" name="TextBox 8">
            <a:extLst>
              <a:ext uri="{FF2B5EF4-FFF2-40B4-BE49-F238E27FC236}">
                <a16:creationId xmlns:a16="http://schemas.microsoft.com/office/drawing/2014/main" id="{37B8A847-0244-B2F7-37B9-663B88DFA001}"/>
              </a:ext>
            </a:extLst>
          </p:cNvPr>
          <p:cNvSpPr txBox="1"/>
          <p:nvPr/>
        </p:nvSpPr>
        <p:spPr>
          <a:xfrm>
            <a:off x="1103116" y="5231308"/>
            <a:ext cx="2300438" cy="923330"/>
          </a:xfrm>
          <a:prstGeom prst="rect">
            <a:avLst/>
          </a:prstGeom>
          <a:noFill/>
        </p:spPr>
        <p:txBody>
          <a:bodyPr wrap="none" rtlCol="0">
            <a:spAutoFit/>
          </a:bodyPr>
          <a:lstStyle/>
          <a:p>
            <a:r>
              <a:rPr lang="en-US" b="1" dirty="0"/>
              <a:t>Flow-Based Models:</a:t>
            </a:r>
          </a:p>
          <a:p>
            <a:r>
              <a:rPr lang="en-US" dirty="0"/>
              <a:t>Invertible transform of</a:t>
            </a:r>
          </a:p>
          <a:p>
            <a:r>
              <a:rPr lang="en-US" dirty="0"/>
              <a:t>distributions</a:t>
            </a:r>
          </a:p>
        </p:txBody>
      </p:sp>
      <p:sp>
        <p:nvSpPr>
          <p:cNvPr id="10" name="TextBox 9">
            <a:extLst>
              <a:ext uri="{FF2B5EF4-FFF2-40B4-BE49-F238E27FC236}">
                <a16:creationId xmlns:a16="http://schemas.microsoft.com/office/drawing/2014/main" id="{530D92BD-C12F-5400-ADFF-0F2D55CE43EF}"/>
              </a:ext>
            </a:extLst>
          </p:cNvPr>
          <p:cNvSpPr txBox="1"/>
          <p:nvPr/>
        </p:nvSpPr>
        <p:spPr>
          <a:xfrm>
            <a:off x="1103116" y="2555795"/>
            <a:ext cx="2384051" cy="923330"/>
          </a:xfrm>
          <a:prstGeom prst="rect">
            <a:avLst/>
          </a:prstGeom>
          <a:noFill/>
        </p:spPr>
        <p:txBody>
          <a:bodyPr wrap="none" rtlCol="0">
            <a:spAutoFit/>
          </a:bodyPr>
          <a:lstStyle/>
          <a:p>
            <a:r>
              <a:rPr lang="en-US" b="1" dirty="0"/>
              <a:t>Diffusion Models:</a:t>
            </a:r>
          </a:p>
          <a:p>
            <a:r>
              <a:rPr lang="en-US" dirty="0"/>
              <a:t>Gradually add Gaussian</a:t>
            </a:r>
          </a:p>
          <a:p>
            <a:r>
              <a:rPr lang="en-US" dirty="0"/>
              <a:t>Noise and then reverse</a:t>
            </a:r>
          </a:p>
        </p:txBody>
      </p:sp>
      <p:pic>
        <p:nvPicPr>
          <p:cNvPr id="11" name="Picture 10">
            <a:extLst>
              <a:ext uri="{FF2B5EF4-FFF2-40B4-BE49-F238E27FC236}">
                <a16:creationId xmlns:a16="http://schemas.microsoft.com/office/drawing/2014/main" id="{72B6F116-DBB7-BA91-0367-963C44532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1081203"/>
            <a:ext cx="7538394" cy="1214293"/>
          </a:xfrm>
          <a:prstGeom prst="rect">
            <a:avLst/>
          </a:prstGeom>
        </p:spPr>
      </p:pic>
      <p:pic>
        <p:nvPicPr>
          <p:cNvPr id="13" name="Picture 12">
            <a:extLst>
              <a:ext uri="{FF2B5EF4-FFF2-40B4-BE49-F238E27FC236}">
                <a16:creationId xmlns:a16="http://schemas.microsoft.com/office/drawing/2014/main" id="{F2DC0DB4-F307-71B0-A039-DF4C7C656D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2394638"/>
            <a:ext cx="7538394" cy="1248857"/>
          </a:xfrm>
          <a:prstGeom prst="rect">
            <a:avLst/>
          </a:prstGeom>
        </p:spPr>
      </p:pic>
      <p:pic>
        <p:nvPicPr>
          <p:cNvPr id="15" name="Picture 14">
            <a:extLst>
              <a:ext uri="{FF2B5EF4-FFF2-40B4-BE49-F238E27FC236}">
                <a16:creationId xmlns:a16="http://schemas.microsoft.com/office/drawing/2014/main" id="{41AE7E68-2A5C-9D17-3A2B-CBE6E541E5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3800" y="3773602"/>
            <a:ext cx="7538394" cy="1248858"/>
          </a:xfrm>
          <a:prstGeom prst="rect">
            <a:avLst/>
          </a:prstGeom>
        </p:spPr>
      </p:pic>
      <p:pic>
        <p:nvPicPr>
          <p:cNvPr id="17" name="Picture 16">
            <a:extLst>
              <a:ext uri="{FF2B5EF4-FFF2-40B4-BE49-F238E27FC236}">
                <a16:creationId xmlns:a16="http://schemas.microsoft.com/office/drawing/2014/main" id="{D55A7C57-4E6E-A596-5379-F9B59623C9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3800" y="5156418"/>
            <a:ext cx="7538394" cy="1248858"/>
          </a:xfrm>
          <a:prstGeom prst="rect">
            <a:avLst/>
          </a:prstGeom>
        </p:spPr>
      </p:pic>
      <p:sp>
        <p:nvSpPr>
          <p:cNvPr id="2" name="Rectangle 1">
            <a:extLst>
              <a:ext uri="{FF2B5EF4-FFF2-40B4-BE49-F238E27FC236}">
                <a16:creationId xmlns:a16="http://schemas.microsoft.com/office/drawing/2014/main" id="{364C7D13-A52B-76EE-C473-AB6485F7C22B}"/>
              </a:ext>
            </a:extLst>
          </p:cNvPr>
          <p:cNvSpPr/>
          <p:nvPr/>
        </p:nvSpPr>
        <p:spPr>
          <a:xfrm>
            <a:off x="919805" y="2295496"/>
            <a:ext cx="10735165" cy="41668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761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0D38B6-124C-0570-4457-B600A3CD6F01}"/>
              </a:ext>
            </a:extLst>
          </p:cNvPr>
          <p:cNvSpPr txBox="1"/>
          <p:nvPr/>
        </p:nvSpPr>
        <p:spPr>
          <a:xfrm flipH="1">
            <a:off x="0" y="2767280"/>
            <a:ext cx="12192000" cy="1323439"/>
          </a:xfrm>
          <a:prstGeom prst="rect">
            <a:avLst/>
          </a:prstGeom>
          <a:noFill/>
        </p:spPr>
        <p:txBody>
          <a:bodyPr wrap="square" rtlCol="0">
            <a:spAutoFit/>
          </a:bodyPr>
          <a:lstStyle/>
          <a:p>
            <a:pPr algn="ctr"/>
            <a:r>
              <a:rPr lang="en-US" sz="4000" b="1" dirty="0">
                <a:solidFill>
                  <a:srgbClr val="31325E"/>
                </a:solidFill>
                <a:latin typeface="Avenir Next LT Pro Demi" panose="020B0704020202020204" pitchFamily="34" charset="0"/>
                <a:cs typeface="Arial" panose="020B0604020202020204" pitchFamily="34" charset="0"/>
              </a:rPr>
              <a:t>Case Study: Hanfu Dresses</a:t>
            </a:r>
            <a:endParaRPr lang="en-US" sz="4000" b="1" dirty="0">
              <a:latin typeface="Avenir Next LT Pro Demi" panose="020B0704020202020204" pitchFamily="34" charset="0"/>
              <a:cs typeface="Arial" panose="020B0604020202020204" pitchFamily="34" charset="0"/>
            </a:endParaRPr>
          </a:p>
          <a:p>
            <a:pPr algn="ctr"/>
            <a:r>
              <a:rPr lang="en-US" sz="4000" b="1" dirty="0">
                <a:solidFill>
                  <a:srgbClr val="71B787"/>
                </a:solidFill>
                <a:latin typeface="Avenir Next LT Pro Demi" panose="020B0704020202020204" pitchFamily="34" charset="0"/>
                <a:cs typeface="Arial" panose="020B0604020202020204" pitchFamily="34" charset="0"/>
              </a:rPr>
              <a:t>StyleGAN3 vs DALL-E 2</a:t>
            </a:r>
          </a:p>
        </p:txBody>
      </p:sp>
    </p:spTree>
    <p:extLst>
      <p:ext uri="{BB962C8B-B14F-4D97-AF65-F5344CB8AC3E}">
        <p14:creationId xmlns:p14="http://schemas.microsoft.com/office/powerpoint/2010/main" val="1809369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AFC34C-C458-2E06-54C1-8D3ADD3A1551}"/>
              </a:ext>
            </a:extLst>
          </p:cNvPr>
          <p:cNvSpPr txBox="1"/>
          <p:nvPr/>
        </p:nvSpPr>
        <p:spPr>
          <a:xfrm flipH="1">
            <a:off x="3130295" y="121920"/>
            <a:ext cx="5522977" cy="400110"/>
          </a:xfrm>
          <a:prstGeom prst="rect">
            <a:avLst/>
          </a:prstGeom>
          <a:noFill/>
        </p:spPr>
        <p:txBody>
          <a:bodyPr wrap="square" rtlCol="0">
            <a:spAutoFit/>
          </a:bodyPr>
          <a:lstStyle/>
          <a:p>
            <a:r>
              <a:rPr lang="en-US" sz="2000" b="1" dirty="0">
                <a:solidFill>
                  <a:srgbClr val="31325E"/>
                </a:solidFill>
                <a:latin typeface="Arial" panose="020B0604020202020204" pitchFamily="34" charset="0"/>
                <a:cs typeface="Arial" panose="020B0604020202020204" pitchFamily="34" charset="0"/>
              </a:rPr>
              <a:t>StyleGAN3: Generated </a:t>
            </a:r>
            <a:r>
              <a:rPr lang="en-US" sz="2000" b="1" dirty="0" err="1">
                <a:solidFill>
                  <a:srgbClr val="31325E"/>
                </a:solidFill>
                <a:latin typeface="Arial" panose="020B0604020202020204" pitchFamily="34" charset="0"/>
                <a:cs typeface="Arial" panose="020B0604020202020204" pitchFamily="34" charset="0"/>
              </a:rPr>
              <a:t>hanfu</a:t>
            </a:r>
            <a:r>
              <a:rPr lang="en-US" sz="2000" b="1" dirty="0">
                <a:solidFill>
                  <a:srgbClr val="31325E"/>
                </a:solidFill>
                <a:latin typeface="Arial" panose="020B0604020202020204" pitchFamily="34" charset="0"/>
                <a:cs typeface="Arial" panose="020B0604020202020204" pitchFamily="34" charset="0"/>
              </a:rPr>
              <a:t> dress Images</a:t>
            </a:r>
          </a:p>
        </p:txBody>
      </p:sp>
      <p:pic>
        <p:nvPicPr>
          <p:cNvPr id="7" name="Picture 6">
            <a:extLst>
              <a:ext uri="{FF2B5EF4-FFF2-40B4-BE49-F238E27FC236}">
                <a16:creationId xmlns:a16="http://schemas.microsoft.com/office/drawing/2014/main" id="{8CCB5956-714F-CC93-9477-680127CB515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88638" y="870202"/>
            <a:ext cx="9810750" cy="5610225"/>
          </a:xfrm>
          <a:prstGeom prst="rect">
            <a:avLst/>
          </a:prstGeom>
          <a:ln>
            <a:solidFill>
              <a:schemeClr val="tx1">
                <a:lumMod val="65000"/>
                <a:lumOff val="3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89523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B03490-E7D0-ACD1-8B64-E7653646FF0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44464" y="3988353"/>
            <a:ext cx="2609088" cy="2609088"/>
          </a:xfrm>
          <a:prstGeom prst="rect">
            <a:avLst/>
          </a:prstGeom>
        </p:spPr>
      </p:pic>
      <p:pic>
        <p:nvPicPr>
          <p:cNvPr id="5" name="Picture 4">
            <a:extLst>
              <a:ext uri="{FF2B5EF4-FFF2-40B4-BE49-F238E27FC236}">
                <a16:creationId xmlns:a16="http://schemas.microsoft.com/office/drawing/2014/main" id="{71440019-4DF7-A603-37BD-4C795F90788E}"/>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315456" y="3988353"/>
            <a:ext cx="2609088" cy="2609088"/>
          </a:xfrm>
          <a:prstGeom prst="rect">
            <a:avLst/>
          </a:prstGeom>
        </p:spPr>
      </p:pic>
      <p:pic>
        <p:nvPicPr>
          <p:cNvPr id="7" name="Picture 6">
            <a:extLst>
              <a:ext uri="{FF2B5EF4-FFF2-40B4-BE49-F238E27FC236}">
                <a16:creationId xmlns:a16="http://schemas.microsoft.com/office/drawing/2014/main" id="{C41D2A73-A85E-CAC4-AFD1-7073AAFA5B4B}"/>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57136" y="599889"/>
            <a:ext cx="2609088" cy="2609088"/>
          </a:xfrm>
          <a:prstGeom prst="rect">
            <a:avLst/>
          </a:prstGeom>
        </p:spPr>
      </p:pic>
      <p:pic>
        <p:nvPicPr>
          <p:cNvPr id="9" name="Picture 8">
            <a:extLst>
              <a:ext uri="{FF2B5EF4-FFF2-40B4-BE49-F238E27FC236}">
                <a16:creationId xmlns:a16="http://schemas.microsoft.com/office/drawing/2014/main" id="{4CB1B7E1-D6B2-0453-7836-2C1C5ED1C4CB}"/>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43000" y="4024929"/>
            <a:ext cx="2609088" cy="2609088"/>
          </a:xfrm>
          <a:prstGeom prst="rect">
            <a:avLst/>
          </a:prstGeom>
        </p:spPr>
      </p:pic>
      <p:pic>
        <p:nvPicPr>
          <p:cNvPr id="11" name="Picture 10">
            <a:extLst>
              <a:ext uri="{FF2B5EF4-FFF2-40B4-BE49-F238E27FC236}">
                <a16:creationId xmlns:a16="http://schemas.microsoft.com/office/drawing/2014/main" id="{710FF4F4-5284-A1CB-17B9-6F57F515EE2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244464" y="599889"/>
            <a:ext cx="2609088" cy="2609088"/>
          </a:xfrm>
          <a:prstGeom prst="rect">
            <a:avLst/>
          </a:prstGeom>
        </p:spPr>
      </p:pic>
      <p:pic>
        <p:nvPicPr>
          <p:cNvPr id="13" name="Picture 12">
            <a:extLst>
              <a:ext uri="{FF2B5EF4-FFF2-40B4-BE49-F238E27FC236}">
                <a16:creationId xmlns:a16="http://schemas.microsoft.com/office/drawing/2014/main" id="{CDF9A3C6-B410-8E86-0CC5-4B295219A56A}"/>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315456" y="599889"/>
            <a:ext cx="2609088" cy="2609088"/>
          </a:xfrm>
          <a:prstGeom prst="rect">
            <a:avLst/>
          </a:prstGeom>
        </p:spPr>
      </p:pic>
      <p:pic>
        <p:nvPicPr>
          <p:cNvPr id="15" name="Picture 14">
            <a:extLst>
              <a:ext uri="{FF2B5EF4-FFF2-40B4-BE49-F238E27FC236}">
                <a16:creationId xmlns:a16="http://schemas.microsoft.com/office/drawing/2014/main" id="{63F871FC-11AE-85A9-5D86-74760CB137D5}"/>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302784" y="599889"/>
            <a:ext cx="2609088" cy="2609088"/>
          </a:xfrm>
          <a:prstGeom prst="rect">
            <a:avLst/>
          </a:prstGeom>
        </p:spPr>
      </p:pic>
      <p:pic>
        <p:nvPicPr>
          <p:cNvPr id="17" name="Picture 16">
            <a:extLst>
              <a:ext uri="{FF2B5EF4-FFF2-40B4-BE49-F238E27FC236}">
                <a16:creationId xmlns:a16="http://schemas.microsoft.com/office/drawing/2014/main" id="{FEF2723E-AF00-D16E-1A94-FC0CA385076B}"/>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9302784" y="3988353"/>
            <a:ext cx="2606040" cy="2606040"/>
          </a:xfrm>
          <a:prstGeom prst="rect">
            <a:avLst/>
          </a:prstGeom>
        </p:spPr>
      </p:pic>
      <p:sp>
        <p:nvSpPr>
          <p:cNvPr id="18" name="TextBox 17">
            <a:extLst>
              <a:ext uri="{FF2B5EF4-FFF2-40B4-BE49-F238E27FC236}">
                <a16:creationId xmlns:a16="http://schemas.microsoft.com/office/drawing/2014/main" id="{3B58A3A8-1C7B-BF4C-B89C-C77F4399C076}"/>
              </a:ext>
            </a:extLst>
          </p:cNvPr>
          <p:cNvSpPr txBox="1"/>
          <p:nvPr/>
        </p:nvSpPr>
        <p:spPr>
          <a:xfrm flipH="1">
            <a:off x="3381754" y="58914"/>
            <a:ext cx="5311141" cy="400110"/>
          </a:xfrm>
          <a:prstGeom prst="rect">
            <a:avLst/>
          </a:prstGeom>
          <a:noFill/>
        </p:spPr>
        <p:txBody>
          <a:bodyPr wrap="square" rtlCol="0">
            <a:spAutoFit/>
          </a:bodyPr>
          <a:lstStyle/>
          <a:p>
            <a:r>
              <a:rPr lang="en-US" sz="2000" b="1" dirty="0">
                <a:solidFill>
                  <a:srgbClr val="31325E"/>
                </a:solidFill>
                <a:latin typeface="Arial" panose="020B0604020202020204" pitchFamily="34" charset="0"/>
                <a:cs typeface="Arial" panose="020B0604020202020204" pitchFamily="34" charset="0"/>
              </a:rPr>
              <a:t>DALL-E 2: “Woman in a hanfu dress.”</a:t>
            </a:r>
          </a:p>
        </p:txBody>
      </p:sp>
      <p:sp>
        <p:nvSpPr>
          <p:cNvPr id="19" name="TextBox 18">
            <a:extLst>
              <a:ext uri="{FF2B5EF4-FFF2-40B4-BE49-F238E27FC236}">
                <a16:creationId xmlns:a16="http://schemas.microsoft.com/office/drawing/2014/main" id="{02FBE80F-2BA0-7A47-6E4B-5DECA9CCD5CB}"/>
              </a:ext>
            </a:extLst>
          </p:cNvPr>
          <p:cNvSpPr txBox="1"/>
          <p:nvPr/>
        </p:nvSpPr>
        <p:spPr>
          <a:xfrm flipH="1">
            <a:off x="3175594" y="3435186"/>
            <a:ext cx="5953415" cy="400110"/>
          </a:xfrm>
          <a:prstGeom prst="rect">
            <a:avLst/>
          </a:prstGeom>
          <a:noFill/>
        </p:spPr>
        <p:txBody>
          <a:bodyPr wrap="square" rtlCol="0">
            <a:spAutoFit/>
          </a:bodyPr>
          <a:lstStyle/>
          <a:p>
            <a:r>
              <a:rPr lang="en-US" sz="2000" b="1" dirty="0">
                <a:solidFill>
                  <a:srgbClr val="31325E"/>
                </a:solidFill>
                <a:latin typeface="Arial" panose="020B0604020202020204" pitchFamily="34" charset="0"/>
                <a:cs typeface="Arial" panose="020B0604020202020204" pitchFamily="34" charset="0"/>
              </a:rPr>
              <a:t>DALL-E 2: “A beautiful girl with a Hanfu dress.”</a:t>
            </a:r>
          </a:p>
        </p:txBody>
      </p:sp>
    </p:spTree>
    <p:extLst>
      <p:ext uri="{BB962C8B-B14F-4D97-AF65-F5344CB8AC3E}">
        <p14:creationId xmlns:p14="http://schemas.microsoft.com/office/powerpoint/2010/main" val="65404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851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F27BAF-11DB-AD38-CBAE-92BA686A0A6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1347" y="1798008"/>
            <a:ext cx="9622302" cy="4124396"/>
          </a:xfrm>
          <a:prstGeom prst="rect">
            <a:avLst/>
          </a:prstGeom>
        </p:spPr>
      </p:pic>
      <p:sp>
        <p:nvSpPr>
          <p:cNvPr id="4" name="TextBox 3">
            <a:extLst>
              <a:ext uri="{FF2B5EF4-FFF2-40B4-BE49-F238E27FC236}">
                <a16:creationId xmlns:a16="http://schemas.microsoft.com/office/drawing/2014/main" id="{BC3C55A8-2909-D459-7712-B9DE49DADD86}"/>
              </a:ext>
            </a:extLst>
          </p:cNvPr>
          <p:cNvSpPr txBox="1"/>
          <p:nvPr/>
        </p:nvSpPr>
        <p:spPr>
          <a:xfrm>
            <a:off x="14073" y="6523622"/>
            <a:ext cx="9741876" cy="338554"/>
          </a:xfrm>
          <a:prstGeom prst="rect">
            <a:avLst/>
          </a:prstGeom>
          <a:noFill/>
        </p:spPr>
        <p:txBody>
          <a:bodyPr wrap="square">
            <a:spAutoFit/>
          </a:bodyPr>
          <a:lstStyle/>
          <a:p>
            <a:r>
              <a:rPr lang="en-US" sz="1600" b="0" i="0" dirty="0">
                <a:solidFill>
                  <a:schemeClr val="bg1">
                    <a:lumMod val="65000"/>
                  </a:schemeClr>
                </a:solidFill>
                <a:effectLst/>
                <a:latin typeface="Arial" panose="020B0604020202020204" pitchFamily="34" charset="0"/>
                <a:cs typeface="Arial" panose="020B0604020202020204" pitchFamily="34" charset="0"/>
              </a:rPr>
              <a:t>Aditya Ramesh et al. 2022, </a:t>
            </a:r>
            <a:r>
              <a:rPr lang="en-US" sz="1600" dirty="0">
                <a:solidFill>
                  <a:schemeClr val="bg1">
                    <a:lumMod val="65000"/>
                  </a:schemeClr>
                </a:solidFill>
                <a:latin typeface="Arial" panose="020B0604020202020204" pitchFamily="34" charset="0"/>
                <a:cs typeface="Arial" panose="020B0604020202020204" pitchFamily="34" charset="0"/>
              </a:rPr>
              <a:t>Hierarchical Text-Conditional Image Generation with CLIP </a:t>
            </a:r>
            <a:r>
              <a:rPr lang="en-US" sz="1600" dirty="0" err="1">
                <a:solidFill>
                  <a:schemeClr val="bg1">
                    <a:lumMod val="65000"/>
                  </a:schemeClr>
                </a:solidFill>
                <a:latin typeface="Arial" panose="020B0604020202020204" pitchFamily="34" charset="0"/>
                <a:cs typeface="Arial" panose="020B0604020202020204" pitchFamily="34" charset="0"/>
              </a:rPr>
              <a:t>Latents</a:t>
            </a:r>
            <a:r>
              <a:rPr lang="en-US" sz="1600" dirty="0">
                <a:solidFill>
                  <a:schemeClr val="bg1">
                    <a:lumMod val="65000"/>
                  </a:schemeClr>
                </a:solidFill>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D7C4C3B8-7C71-1ADB-A2D4-B2DB28FD7509}"/>
              </a:ext>
            </a:extLst>
          </p:cNvPr>
          <p:cNvSpPr txBox="1"/>
          <p:nvPr/>
        </p:nvSpPr>
        <p:spPr>
          <a:xfrm>
            <a:off x="2869809" y="332154"/>
            <a:ext cx="6105378" cy="1015663"/>
          </a:xfrm>
          <a:prstGeom prst="rect">
            <a:avLst/>
          </a:prstGeom>
          <a:noFill/>
        </p:spPr>
        <p:txBody>
          <a:bodyPr wrap="square">
            <a:spAutoFit/>
          </a:bodyPr>
          <a:lstStyle/>
          <a:p>
            <a:pPr algn="ctr"/>
            <a:r>
              <a:rPr lang="en-US" sz="3600" b="0" i="0" u="none" strike="noStrike" baseline="0" dirty="0">
                <a:solidFill>
                  <a:srgbClr val="000000"/>
                </a:solidFill>
                <a:latin typeface="TrebuchetMS"/>
              </a:rPr>
              <a:t>DALL·E 2</a:t>
            </a:r>
          </a:p>
          <a:p>
            <a:pPr algn="ctr"/>
            <a:r>
              <a:rPr lang="en-US" sz="2400" b="0" i="0" u="none" strike="noStrike" baseline="0" dirty="0">
                <a:solidFill>
                  <a:srgbClr val="8A0C58"/>
                </a:solidFill>
                <a:latin typeface="TrebuchetMS"/>
              </a:rPr>
              <a:t>Model components</a:t>
            </a:r>
            <a:endParaRPr lang="en-US" sz="2400" dirty="0"/>
          </a:p>
        </p:txBody>
      </p:sp>
    </p:spTree>
    <p:extLst>
      <p:ext uri="{BB962C8B-B14F-4D97-AF65-F5344CB8AC3E}">
        <p14:creationId xmlns:p14="http://schemas.microsoft.com/office/powerpoint/2010/main" val="1385549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9EC54FA-A1C2-3808-A63A-212213E1C3C2}"/>
              </a:ext>
            </a:extLst>
          </p:cNvPr>
          <p:cNvGrpSpPr/>
          <p:nvPr/>
        </p:nvGrpSpPr>
        <p:grpSpPr>
          <a:xfrm>
            <a:off x="2174986" y="1323544"/>
            <a:ext cx="7842027" cy="2377440"/>
            <a:chOff x="2060730" y="1331449"/>
            <a:chExt cx="7842027" cy="2377440"/>
          </a:xfrm>
        </p:grpSpPr>
        <p:pic>
          <p:nvPicPr>
            <p:cNvPr id="12" name="Picture 11">
              <a:extLst>
                <a:ext uri="{FF2B5EF4-FFF2-40B4-BE49-F238E27FC236}">
                  <a16:creationId xmlns:a16="http://schemas.microsoft.com/office/drawing/2014/main" id="{4E7663BF-10AE-9A17-2A69-651EEE8488F8}"/>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489556" y="1604085"/>
              <a:ext cx="5413201" cy="1824915"/>
            </a:xfrm>
            <a:prstGeom prst="rect">
              <a:avLst/>
            </a:prstGeom>
          </p:spPr>
        </p:pic>
        <p:pic>
          <p:nvPicPr>
            <p:cNvPr id="5" name="Picture 4">
              <a:extLst>
                <a:ext uri="{FF2B5EF4-FFF2-40B4-BE49-F238E27FC236}">
                  <a16:creationId xmlns:a16="http://schemas.microsoft.com/office/drawing/2014/main" id="{C8E26062-69FB-B3FB-5336-84A64BC851BD}"/>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b="-5071"/>
            <a:stretch/>
          </p:blipFill>
          <p:spPr>
            <a:xfrm>
              <a:off x="2060730" y="1331449"/>
              <a:ext cx="2428826" cy="2377440"/>
            </a:xfrm>
            <a:prstGeom prst="rect">
              <a:avLst/>
            </a:prstGeom>
          </p:spPr>
        </p:pic>
      </p:grpSp>
      <p:sp>
        <p:nvSpPr>
          <p:cNvPr id="4" name="TextBox 3">
            <a:extLst>
              <a:ext uri="{FF2B5EF4-FFF2-40B4-BE49-F238E27FC236}">
                <a16:creationId xmlns:a16="http://schemas.microsoft.com/office/drawing/2014/main" id="{BC3C55A8-2909-D459-7712-B9DE49DADD86}"/>
              </a:ext>
            </a:extLst>
          </p:cNvPr>
          <p:cNvSpPr txBox="1"/>
          <p:nvPr/>
        </p:nvSpPr>
        <p:spPr>
          <a:xfrm>
            <a:off x="14073" y="6523622"/>
            <a:ext cx="9741876" cy="338554"/>
          </a:xfrm>
          <a:prstGeom prst="rect">
            <a:avLst/>
          </a:prstGeom>
          <a:noFill/>
        </p:spPr>
        <p:txBody>
          <a:bodyPr wrap="square">
            <a:spAutoFit/>
          </a:bodyPr>
          <a:lstStyle/>
          <a:p>
            <a:r>
              <a:rPr lang="en-US" sz="1600" b="0" i="0" dirty="0">
                <a:solidFill>
                  <a:schemeClr val="bg1">
                    <a:lumMod val="65000"/>
                  </a:schemeClr>
                </a:solidFill>
                <a:effectLst/>
                <a:latin typeface="Arial" panose="020B0604020202020204" pitchFamily="34" charset="0"/>
                <a:cs typeface="Arial" panose="020B0604020202020204" pitchFamily="34" charset="0"/>
              </a:rPr>
              <a:t>Aditya Ramesh et al. 2022, </a:t>
            </a:r>
            <a:r>
              <a:rPr lang="en-US" sz="1600" dirty="0">
                <a:solidFill>
                  <a:schemeClr val="bg1">
                    <a:lumMod val="65000"/>
                  </a:schemeClr>
                </a:solidFill>
                <a:latin typeface="Arial" panose="020B0604020202020204" pitchFamily="34" charset="0"/>
                <a:cs typeface="Arial" panose="020B0604020202020204" pitchFamily="34" charset="0"/>
              </a:rPr>
              <a:t>Hierarchical Text-Conditional Image Generation with CLIP </a:t>
            </a:r>
            <a:r>
              <a:rPr lang="en-US" sz="1600" dirty="0" err="1">
                <a:solidFill>
                  <a:schemeClr val="bg1">
                    <a:lumMod val="65000"/>
                  </a:schemeClr>
                </a:solidFill>
                <a:latin typeface="Arial" panose="020B0604020202020204" pitchFamily="34" charset="0"/>
                <a:cs typeface="Arial" panose="020B0604020202020204" pitchFamily="34" charset="0"/>
              </a:rPr>
              <a:t>Latents</a:t>
            </a:r>
            <a:r>
              <a:rPr lang="en-US" sz="1600" dirty="0">
                <a:solidFill>
                  <a:schemeClr val="bg1">
                    <a:lumMod val="65000"/>
                  </a:schemeClr>
                </a:solidFill>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D7C4C3B8-7C71-1ADB-A2D4-B2DB28FD7509}"/>
              </a:ext>
            </a:extLst>
          </p:cNvPr>
          <p:cNvSpPr txBox="1"/>
          <p:nvPr/>
        </p:nvSpPr>
        <p:spPr>
          <a:xfrm>
            <a:off x="2869809" y="332154"/>
            <a:ext cx="6105378" cy="1015663"/>
          </a:xfrm>
          <a:prstGeom prst="rect">
            <a:avLst/>
          </a:prstGeom>
          <a:noFill/>
        </p:spPr>
        <p:txBody>
          <a:bodyPr wrap="square">
            <a:spAutoFit/>
          </a:bodyPr>
          <a:lstStyle/>
          <a:p>
            <a:pPr algn="ctr"/>
            <a:r>
              <a:rPr lang="en-US" sz="3600" b="0" i="0" u="none" strike="noStrike" baseline="0" dirty="0">
                <a:solidFill>
                  <a:srgbClr val="000000"/>
                </a:solidFill>
                <a:latin typeface="TrebuchetMS"/>
              </a:rPr>
              <a:t>DALL·E 2</a:t>
            </a:r>
          </a:p>
          <a:p>
            <a:pPr algn="ctr"/>
            <a:r>
              <a:rPr lang="en-US" sz="2400" b="0" i="0" u="none" strike="noStrike" baseline="0" dirty="0">
                <a:solidFill>
                  <a:srgbClr val="8A0C58"/>
                </a:solidFill>
                <a:latin typeface="TrebuchetMS"/>
              </a:rPr>
              <a:t>Model components</a:t>
            </a:r>
            <a:endParaRPr lang="en-US" sz="2400" dirty="0"/>
          </a:p>
        </p:txBody>
      </p:sp>
      <p:pic>
        <p:nvPicPr>
          <p:cNvPr id="10" name="Picture 9">
            <a:extLst>
              <a:ext uri="{FF2B5EF4-FFF2-40B4-BE49-F238E27FC236}">
                <a16:creationId xmlns:a16="http://schemas.microsoft.com/office/drawing/2014/main" id="{64F63659-FA77-338C-4C2F-CE906C271A1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130438" y="2219158"/>
            <a:ext cx="5584120" cy="3118235"/>
          </a:xfrm>
          <a:prstGeom prst="rect">
            <a:avLst/>
          </a:prstGeom>
        </p:spPr>
      </p:pic>
      <p:pic>
        <p:nvPicPr>
          <p:cNvPr id="8" name="Picture 7">
            <a:extLst>
              <a:ext uri="{FF2B5EF4-FFF2-40B4-BE49-F238E27FC236}">
                <a16:creationId xmlns:a16="http://schemas.microsoft.com/office/drawing/2014/main" id="{AA30689C-01CA-B4B0-022C-D9949909C20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555631" y="3921624"/>
            <a:ext cx="6766560" cy="1986401"/>
          </a:xfrm>
          <a:prstGeom prst="rect">
            <a:avLst/>
          </a:prstGeom>
        </p:spPr>
      </p:pic>
      <p:sp>
        <p:nvSpPr>
          <p:cNvPr id="20" name="TextBox 19">
            <a:extLst>
              <a:ext uri="{FF2B5EF4-FFF2-40B4-BE49-F238E27FC236}">
                <a16:creationId xmlns:a16="http://schemas.microsoft.com/office/drawing/2014/main" id="{110F3AF6-7B74-F773-04B3-AB31B63AB2BD}"/>
              </a:ext>
            </a:extLst>
          </p:cNvPr>
          <p:cNvSpPr txBox="1"/>
          <p:nvPr/>
        </p:nvSpPr>
        <p:spPr>
          <a:xfrm>
            <a:off x="1003724" y="4707804"/>
            <a:ext cx="1939145" cy="523220"/>
          </a:xfrm>
          <a:prstGeom prst="rect">
            <a:avLst/>
          </a:prstGeom>
          <a:noFill/>
        </p:spPr>
        <p:txBody>
          <a:bodyPr wrap="square" rtlCol="0">
            <a:spAutoFit/>
          </a:bodyPr>
          <a:lstStyle/>
          <a:p>
            <a:r>
              <a:rPr lang="en-US" sz="2800" b="1" dirty="0">
                <a:solidFill>
                  <a:schemeClr val="tx1">
                    <a:lumMod val="75000"/>
                    <a:lumOff val="25000"/>
                  </a:schemeClr>
                </a:solidFill>
                <a:latin typeface="Arial" panose="020B0604020202020204" pitchFamily="34" charset="0"/>
                <a:cs typeface="Arial" panose="020B0604020202020204" pitchFamily="34" charset="0"/>
              </a:rPr>
              <a:t>Step 3</a:t>
            </a:r>
          </a:p>
        </p:txBody>
      </p:sp>
      <p:sp>
        <p:nvSpPr>
          <p:cNvPr id="21" name="TextBox 20">
            <a:extLst>
              <a:ext uri="{FF2B5EF4-FFF2-40B4-BE49-F238E27FC236}">
                <a16:creationId xmlns:a16="http://schemas.microsoft.com/office/drawing/2014/main" id="{10D4BDB0-A0B9-DC47-1795-9457B3B8D8B2}"/>
              </a:ext>
            </a:extLst>
          </p:cNvPr>
          <p:cNvSpPr txBox="1"/>
          <p:nvPr/>
        </p:nvSpPr>
        <p:spPr>
          <a:xfrm>
            <a:off x="984270" y="3177764"/>
            <a:ext cx="1939145" cy="523220"/>
          </a:xfrm>
          <a:prstGeom prst="rect">
            <a:avLst/>
          </a:prstGeom>
          <a:noFill/>
        </p:spPr>
        <p:txBody>
          <a:bodyPr wrap="square" rtlCol="0">
            <a:spAutoFit/>
          </a:bodyPr>
          <a:lstStyle/>
          <a:p>
            <a:r>
              <a:rPr lang="en-US" sz="2800" b="1" dirty="0">
                <a:solidFill>
                  <a:schemeClr val="tx1">
                    <a:lumMod val="75000"/>
                    <a:lumOff val="25000"/>
                  </a:schemeClr>
                </a:solidFill>
                <a:latin typeface="Arial" panose="020B0604020202020204" pitchFamily="34" charset="0"/>
                <a:cs typeface="Arial" panose="020B0604020202020204" pitchFamily="34" charset="0"/>
              </a:rPr>
              <a:t>Step 2</a:t>
            </a:r>
          </a:p>
        </p:txBody>
      </p:sp>
      <p:sp>
        <p:nvSpPr>
          <p:cNvPr id="22" name="TextBox 21">
            <a:extLst>
              <a:ext uri="{FF2B5EF4-FFF2-40B4-BE49-F238E27FC236}">
                <a16:creationId xmlns:a16="http://schemas.microsoft.com/office/drawing/2014/main" id="{ED1A983B-6328-58DD-D0F5-04889B8802D3}"/>
              </a:ext>
            </a:extLst>
          </p:cNvPr>
          <p:cNvSpPr txBox="1"/>
          <p:nvPr/>
        </p:nvSpPr>
        <p:spPr>
          <a:xfrm>
            <a:off x="1003724" y="2111000"/>
            <a:ext cx="1939145" cy="523220"/>
          </a:xfrm>
          <a:prstGeom prst="rect">
            <a:avLst/>
          </a:prstGeom>
          <a:noFill/>
        </p:spPr>
        <p:txBody>
          <a:bodyPr wrap="square" rtlCol="0">
            <a:spAutoFit/>
          </a:bodyPr>
          <a:lstStyle/>
          <a:p>
            <a:r>
              <a:rPr lang="en-US" sz="2800" b="1" dirty="0">
                <a:solidFill>
                  <a:schemeClr val="tx1">
                    <a:lumMod val="75000"/>
                    <a:lumOff val="25000"/>
                  </a:schemeClr>
                </a:solidFill>
                <a:latin typeface="Arial" panose="020B0604020202020204" pitchFamily="34" charset="0"/>
                <a:cs typeface="Arial" panose="020B0604020202020204" pitchFamily="34" charset="0"/>
              </a:rPr>
              <a:t>Step 1</a:t>
            </a:r>
          </a:p>
        </p:txBody>
      </p:sp>
    </p:spTree>
    <p:extLst>
      <p:ext uri="{BB962C8B-B14F-4D97-AF65-F5344CB8AC3E}">
        <p14:creationId xmlns:p14="http://schemas.microsoft.com/office/powerpoint/2010/main" val="397491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1" grpId="1"/>
      <p:bldP spid="22" grpId="0"/>
      <p:bldP spid="2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D7202B-CAEE-E42A-4283-2C5D4FFB1DE3}"/>
              </a:ext>
            </a:extLst>
          </p:cNvPr>
          <p:cNvSpPr txBox="1"/>
          <p:nvPr/>
        </p:nvSpPr>
        <p:spPr>
          <a:xfrm>
            <a:off x="239150" y="1478028"/>
            <a:ext cx="11408898" cy="523220"/>
          </a:xfrm>
          <a:prstGeom prst="rect">
            <a:avLst/>
          </a:prstGeom>
          <a:noFill/>
        </p:spPr>
        <p:txBody>
          <a:bodyPr wrap="square">
            <a:spAutoFit/>
          </a:bodyPr>
          <a:lstStyle/>
          <a:p>
            <a:r>
              <a:rPr lang="en-US" sz="1400" b="0" i="0" dirty="0">
                <a:solidFill>
                  <a:srgbClr val="000000"/>
                </a:solidFill>
                <a:effectLst/>
                <a:latin typeface="Lucida Grande"/>
              </a:rPr>
              <a:t>Aditya Ramesh et al. </a:t>
            </a:r>
            <a:r>
              <a:rPr lang="en-US" sz="1400" dirty="0">
                <a:solidFill>
                  <a:srgbClr val="1F1F1F"/>
                </a:solidFill>
                <a:latin typeface="-apple-system"/>
                <a:hlinkClick r:id="rId3"/>
              </a:rPr>
              <a:t>“</a:t>
            </a:r>
            <a:r>
              <a:rPr lang="en-US" sz="1400" dirty="0">
                <a:latin typeface="-apple-system"/>
                <a:hlinkClick r:id="rId3"/>
              </a:rPr>
              <a:t>Zero-Shot Text-to-Image Generation.”</a:t>
            </a:r>
            <a:r>
              <a:rPr lang="en-US" sz="1400" dirty="0">
                <a:latin typeface="-apple-system"/>
              </a:rPr>
              <a:t> arXiv:2102.12092 (2021). </a:t>
            </a:r>
            <a:endParaRPr lang="en-US" sz="1400" b="1" i="0" dirty="0">
              <a:solidFill>
                <a:srgbClr val="000000"/>
              </a:solidFill>
              <a:effectLst/>
              <a:latin typeface="Lucida Grande"/>
            </a:endParaRPr>
          </a:p>
          <a:p>
            <a:r>
              <a:rPr lang="en-US" sz="1400" b="0" i="0" dirty="0">
                <a:solidFill>
                  <a:srgbClr val="1F1F1F"/>
                </a:solidFill>
                <a:effectLst/>
                <a:latin typeface="-apple-system"/>
              </a:rPr>
              <a:t>Aditya Ramesh et al. </a:t>
            </a:r>
            <a:r>
              <a:rPr lang="en-US" sz="1400" b="0" i="0" u="none" strike="noStrike" dirty="0">
                <a:effectLst/>
                <a:latin typeface="-apple-system"/>
                <a:hlinkClick r:id="rId4"/>
              </a:rPr>
              <a:t>“Hierarchical Text-Conditional Image Generation with CLIP </a:t>
            </a:r>
            <a:r>
              <a:rPr lang="en-US" sz="1400" b="0" i="0" u="none" strike="noStrike" dirty="0" err="1">
                <a:effectLst/>
                <a:latin typeface="-apple-system"/>
                <a:hlinkClick r:id="rId4"/>
              </a:rPr>
              <a:t>Latents</a:t>
            </a:r>
            <a:r>
              <a:rPr lang="en-US" sz="1400" b="0" i="0" u="none" strike="noStrike" dirty="0">
                <a:effectLst/>
                <a:latin typeface="-apple-system"/>
                <a:hlinkClick r:id="rId4"/>
              </a:rPr>
              <a:t>."</a:t>
            </a:r>
            <a:r>
              <a:rPr lang="en-US" sz="1400" b="0" i="0" dirty="0">
                <a:solidFill>
                  <a:srgbClr val="1F1F1F"/>
                </a:solidFill>
                <a:effectLst/>
                <a:latin typeface="-apple-system"/>
              </a:rPr>
              <a:t> </a:t>
            </a:r>
            <a:r>
              <a:rPr lang="en-US" sz="1400" b="0" i="0" dirty="0" err="1">
                <a:solidFill>
                  <a:srgbClr val="1F1F1F"/>
                </a:solidFill>
                <a:effectLst/>
                <a:latin typeface="-apple-system"/>
              </a:rPr>
              <a:t>arxiv</a:t>
            </a:r>
            <a:r>
              <a:rPr lang="en-US" sz="1400" b="0" i="0" dirty="0">
                <a:solidFill>
                  <a:srgbClr val="1F1F1F"/>
                </a:solidFill>
                <a:effectLst/>
                <a:latin typeface="-apple-system"/>
              </a:rPr>
              <a:t> Preprint arxiv:2204.06125 (2022).</a:t>
            </a:r>
            <a:endParaRPr lang="en-US" sz="1400" dirty="0"/>
          </a:p>
        </p:txBody>
      </p:sp>
      <p:sp>
        <p:nvSpPr>
          <p:cNvPr id="7" name="TextBox 6">
            <a:extLst>
              <a:ext uri="{FF2B5EF4-FFF2-40B4-BE49-F238E27FC236}">
                <a16:creationId xmlns:a16="http://schemas.microsoft.com/office/drawing/2014/main" id="{9213ACB2-B4C8-700D-EBA8-A8CB81D85CFC}"/>
              </a:ext>
            </a:extLst>
          </p:cNvPr>
          <p:cNvSpPr txBox="1"/>
          <p:nvPr/>
        </p:nvSpPr>
        <p:spPr>
          <a:xfrm>
            <a:off x="239150" y="578513"/>
            <a:ext cx="11408897" cy="954107"/>
          </a:xfrm>
          <a:prstGeom prst="rect">
            <a:avLst/>
          </a:prstGeom>
          <a:noFill/>
        </p:spPr>
        <p:txBody>
          <a:bodyPr wrap="square">
            <a:spAutoFit/>
          </a:bodyPr>
          <a:lstStyle/>
          <a:p>
            <a:pPr algn="l"/>
            <a:r>
              <a:rPr lang="en-US" sz="1400" b="0" i="0" dirty="0">
                <a:solidFill>
                  <a:srgbClr val="1F1F1F"/>
                </a:solidFill>
                <a:effectLst/>
                <a:latin typeface="-apple-system"/>
              </a:rPr>
              <a:t>Jonathan Ho et al. </a:t>
            </a:r>
            <a:r>
              <a:rPr lang="en-US" sz="1400" b="0" i="0" u="none" strike="noStrike" dirty="0">
                <a:effectLst/>
                <a:latin typeface="-apple-system"/>
                <a:hlinkClick r:id="rId5"/>
              </a:rPr>
              <a:t>“Denoising diffusion probabilistic models.”</a:t>
            </a:r>
            <a:r>
              <a:rPr lang="en-US" sz="1400" b="0" i="0" dirty="0">
                <a:solidFill>
                  <a:srgbClr val="1F1F1F"/>
                </a:solidFill>
                <a:effectLst/>
                <a:latin typeface="-apple-system"/>
              </a:rPr>
              <a:t> </a:t>
            </a:r>
            <a:r>
              <a:rPr lang="en-US" sz="1400" b="0" i="0" dirty="0" err="1">
                <a:solidFill>
                  <a:srgbClr val="1F1F1F"/>
                </a:solidFill>
                <a:effectLst/>
                <a:latin typeface="-apple-system"/>
              </a:rPr>
              <a:t>arxiv</a:t>
            </a:r>
            <a:r>
              <a:rPr lang="en-US" sz="1400" b="0" i="0" dirty="0">
                <a:solidFill>
                  <a:srgbClr val="1F1F1F"/>
                </a:solidFill>
                <a:effectLst/>
                <a:latin typeface="-apple-system"/>
              </a:rPr>
              <a:t> Preprint arxiv:2006.11239 (2020). [</a:t>
            </a:r>
            <a:r>
              <a:rPr lang="en-US" sz="1400" b="0" i="0" u="none" strike="noStrike" dirty="0">
                <a:effectLst/>
                <a:latin typeface="-apple-system"/>
                <a:hlinkClick r:id="rId6"/>
              </a:rPr>
              <a:t>code</a:t>
            </a:r>
            <a:r>
              <a:rPr lang="en-US" sz="1400" b="0" i="0" dirty="0">
                <a:solidFill>
                  <a:srgbClr val="1F1F1F"/>
                </a:solidFill>
                <a:effectLst/>
                <a:latin typeface="-apple-system"/>
              </a:rPr>
              <a:t>]</a:t>
            </a:r>
          </a:p>
          <a:p>
            <a:pPr algn="l"/>
            <a:r>
              <a:rPr lang="en-US" sz="1400" b="0" i="0" dirty="0">
                <a:solidFill>
                  <a:srgbClr val="1F1F1F"/>
                </a:solidFill>
                <a:effectLst/>
                <a:latin typeface="-apple-system"/>
              </a:rPr>
              <a:t>Alex Nichol &amp; Prafulla </a:t>
            </a:r>
            <a:r>
              <a:rPr lang="en-US" sz="1400" b="0" i="0" dirty="0" err="1">
                <a:solidFill>
                  <a:srgbClr val="1F1F1F"/>
                </a:solidFill>
                <a:effectLst/>
                <a:latin typeface="-apple-system"/>
              </a:rPr>
              <a:t>Dhariwal</a:t>
            </a:r>
            <a:r>
              <a:rPr lang="en-US" sz="1400" b="0" i="0" dirty="0">
                <a:solidFill>
                  <a:srgbClr val="1F1F1F"/>
                </a:solidFill>
                <a:effectLst/>
                <a:latin typeface="-apple-system"/>
              </a:rPr>
              <a:t>. </a:t>
            </a:r>
            <a:r>
              <a:rPr lang="en-US" sz="1400" b="0" i="0" u="none" strike="noStrike" dirty="0">
                <a:solidFill>
                  <a:srgbClr val="1F1F1F"/>
                </a:solidFill>
                <a:effectLst/>
                <a:latin typeface="-apple-system"/>
                <a:hlinkClick r:id="rId7"/>
              </a:rPr>
              <a:t>“Improved denoising diffusion probabilistic models”</a:t>
            </a:r>
            <a:r>
              <a:rPr lang="en-US" sz="1400" b="0" i="0" dirty="0">
                <a:solidFill>
                  <a:srgbClr val="1F1F1F"/>
                </a:solidFill>
                <a:effectLst/>
                <a:latin typeface="-apple-system"/>
              </a:rPr>
              <a:t> </a:t>
            </a:r>
            <a:r>
              <a:rPr lang="en-US" sz="1400" b="0" i="0" dirty="0" err="1">
                <a:solidFill>
                  <a:srgbClr val="1F1F1F"/>
                </a:solidFill>
                <a:effectLst/>
                <a:latin typeface="-apple-system"/>
              </a:rPr>
              <a:t>arxiv</a:t>
            </a:r>
            <a:r>
              <a:rPr lang="en-US" sz="1400" b="0" i="0" dirty="0">
                <a:solidFill>
                  <a:srgbClr val="1F1F1F"/>
                </a:solidFill>
                <a:effectLst/>
                <a:latin typeface="-apple-system"/>
              </a:rPr>
              <a:t> Preprint arxiv:2102.09672 (2021). [</a:t>
            </a:r>
            <a:r>
              <a:rPr lang="en-US" sz="1400" b="0" i="0" u="none" strike="noStrike" dirty="0">
                <a:solidFill>
                  <a:srgbClr val="1F1F1F"/>
                </a:solidFill>
                <a:effectLst/>
                <a:latin typeface="-apple-system"/>
                <a:hlinkClick r:id="rId8"/>
              </a:rPr>
              <a:t>code</a:t>
            </a:r>
            <a:r>
              <a:rPr lang="en-US" sz="1400" b="0" i="0" dirty="0">
                <a:solidFill>
                  <a:srgbClr val="1F1F1F"/>
                </a:solidFill>
                <a:effectLst/>
                <a:latin typeface="-apple-system"/>
              </a:rPr>
              <a:t>]</a:t>
            </a:r>
          </a:p>
          <a:p>
            <a:pPr algn="l"/>
            <a:r>
              <a:rPr lang="en-US" sz="1400" b="0" i="0" dirty="0">
                <a:solidFill>
                  <a:srgbClr val="1F1F1F"/>
                </a:solidFill>
                <a:effectLst/>
                <a:latin typeface="-apple-system"/>
              </a:rPr>
              <a:t>[</a:t>
            </a:r>
            <a:r>
              <a:rPr lang="en-US" sz="1400" b="0" i="0" dirty="0" err="1">
                <a:solidFill>
                  <a:srgbClr val="1F1F1F"/>
                </a:solidFill>
                <a:effectLst/>
                <a:latin typeface="-apple-system"/>
              </a:rPr>
              <a:t>Prafula</a:t>
            </a:r>
            <a:r>
              <a:rPr lang="en-US" sz="1400" b="0" i="0" dirty="0">
                <a:solidFill>
                  <a:srgbClr val="1F1F1F"/>
                </a:solidFill>
                <a:effectLst/>
                <a:latin typeface="-apple-system"/>
              </a:rPr>
              <a:t> </a:t>
            </a:r>
            <a:r>
              <a:rPr lang="en-US" sz="1400" b="0" i="0" dirty="0" err="1">
                <a:solidFill>
                  <a:srgbClr val="1F1F1F"/>
                </a:solidFill>
                <a:effectLst/>
                <a:latin typeface="-apple-system"/>
              </a:rPr>
              <a:t>Dhariwal</a:t>
            </a:r>
            <a:r>
              <a:rPr lang="en-US" sz="1400" b="0" i="0" dirty="0">
                <a:solidFill>
                  <a:srgbClr val="1F1F1F"/>
                </a:solidFill>
                <a:effectLst/>
                <a:latin typeface="-apple-system"/>
              </a:rPr>
              <a:t> &amp; Alex Nichol. </a:t>
            </a:r>
            <a:r>
              <a:rPr lang="en-US" sz="1400" b="0" i="0" u="none" strike="noStrike" dirty="0">
                <a:solidFill>
                  <a:srgbClr val="1F1F1F"/>
                </a:solidFill>
                <a:effectLst/>
                <a:latin typeface="-apple-system"/>
                <a:hlinkClick r:id="rId9"/>
              </a:rPr>
              <a:t>“Diffusion Models Beat GANs on Image Synthesis."</a:t>
            </a:r>
            <a:r>
              <a:rPr lang="en-US" sz="1400" b="0" i="0" dirty="0">
                <a:solidFill>
                  <a:srgbClr val="1F1F1F"/>
                </a:solidFill>
                <a:effectLst/>
                <a:latin typeface="-apple-system"/>
              </a:rPr>
              <a:t> </a:t>
            </a:r>
            <a:r>
              <a:rPr lang="en-US" sz="1400" b="0" i="0" dirty="0" err="1">
                <a:solidFill>
                  <a:srgbClr val="1F1F1F"/>
                </a:solidFill>
                <a:effectLst/>
                <a:latin typeface="-apple-system"/>
              </a:rPr>
              <a:t>arxiv</a:t>
            </a:r>
            <a:r>
              <a:rPr lang="en-US" sz="1400" b="0" i="0" dirty="0">
                <a:solidFill>
                  <a:srgbClr val="1F1F1F"/>
                </a:solidFill>
                <a:effectLst/>
                <a:latin typeface="-apple-system"/>
              </a:rPr>
              <a:t> Preprint arxiv:2105.05233 (2021). [</a:t>
            </a:r>
            <a:r>
              <a:rPr lang="en-US" sz="1400" b="0" i="0" u="none" strike="noStrike" dirty="0">
                <a:solidFill>
                  <a:srgbClr val="1F1F1F"/>
                </a:solidFill>
                <a:effectLst/>
                <a:latin typeface="-apple-system"/>
                <a:hlinkClick r:id="rId10"/>
              </a:rPr>
              <a:t>code</a:t>
            </a:r>
            <a:r>
              <a:rPr lang="en-US" sz="1400" b="0" i="0" dirty="0">
                <a:solidFill>
                  <a:srgbClr val="1F1F1F"/>
                </a:solidFill>
                <a:effectLst/>
                <a:latin typeface="-apple-system"/>
              </a:rPr>
              <a:t>]</a:t>
            </a:r>
          </a:p>
          <a:p>
            <a:pPr algn="l" fontAlgn="base"/>
            <a:r>
              <a:rPr lang="en-US" sz="1400" i="0" u="none" strike="noStrike" dirty="0">
                <a:effectLst/>
                <a:latin typeface="inherit"/>
                <a:hlinkClick r:id="rId11">
                  <a:extLst>
                    <a:ext uri="{A12FA001-AC4F-418D-AE19-62706E023703}">
                      <ahyp:hlinkClr xmlns:ahyp="http://schemas.microsoft.com/office/drawing/2018/hyperlinkcolor" val="tx"/>
                    </a:ext>
                  </a:extLst>
                </a:hlinkClick>
              </a:rPr>
              <a:t>Xiao et al. </a:t>
            </a:r>
            <a:r>
              <a:rPr lang="en-US" sz="1400" i="0" u="none" strike="noStrike" dirty="0">
                <a:solidFill>
                  <a:srgbClr val="0563C1"/>
                </a:solidFill>
                <a:effectLst/>
                <a:latin typeface="inherit"/>
                <a:hlinkClick r:id="rId11">
                  <a:extLst>
                    <a:ext uri="{A12FA001-AC4F-418D-AE19-62706E023703}">
                      <ahyp:hlinkClr xmlns:ahyp="http://schemas.microsoft.com/office/drawing/2018/hyperlinkcolor" val="tx"/>
                    </a:ext>
                  </a:extLst>
                </a:hlinkClick>
              </a:rPr>
              <a:t>“Tackling the Generative Learning Trilemma with Denoising Diffusion GANs</a:t>
            </a:r>
            <a:r>
              <a:rPr lang="en-US" sz="1400" i="0" u="none" strike="noStrike" dirty="0">
                <a:solidFill>
                  <a:srgbClr val="0563C1"/>
                </a:solidFill>
                <a:effectLst/>
                <a:latin typeface="inherit"/>
              </a:rPr>
              <a:t>.</a:t>
            </a:r>
            <a:r>
              <a:rPr lang="en-US" sz="1400" dirty="0">
                <a:solidFill>
                  <a:srgbClr val="0070C0"/>
                </a:solidFill>
                <a:latin typeface="inherit"/>
              </a:rPr>
              <a:t>”</a:t>
            </a:r>
            <a:r>
              <a:rPr lang="en-US" sz="1400" dirty="0">
                <a:solidFill>
                  <a:srgbClr val="6AA700"/>
                </a:solidFill>
                <a:latin typeface="inherit"/>
              </a:rPr>
              <a:t> </a:t>
            </a:r>
            <a:r>
              <a:rPr lang="en-US" sz="1400" dirty="0">
                <a:latin typeface="inherit"/>
              </a:rPr>
              <a:t>arXiv:2112.07804 (2021)</a:t>
            </a:r>
            <a:r>
              <a:rPr lang="en-US" sz="1400" i="0" dirty="0">
                <a:effectLst/>
                <a:latin typeface="NVIDIA Sans"/>
              </a:rPr>
              <a:t> </a:t>
            </a:r>
            <a:r>
              <a:rPr lang="en-US" sz="1400" dirty="0">
                <a:solidFill>
                  <a:srgbClr val="1A1A1A"/>
                </a:solidFill>
                <a:latin typeface="inherit"/>
              </a:rPr>
              <a:t>[</a:t>
            </a:r>
            <a:r>
              <a:rPr lang="en-US" sz="1400" dirty="0">
                <a:solidFill>
                  <a:srgbClr val="1A1A1A"/>
                </a:solidFill>
                <a:latin typeface="inherit"/>
                <a:hlinkClick r:id="rId12"/>
              </a:rPr>
              <a:t>code</a:t>
            </a:r>
            <a:r>
              <a:rPr lang="en-US" sz="1400" dirty="0">
                <a:solidFill>
                  <a:srgbClr val="1A1A1A"/>
                </a:solidFill>
                <a:latin typeface="inherit"/>
              </a:rPr>
              <a:t>]</a:t>
            </a:r>
            <a:endParaRPr lang="en-US" sz="1400" b="0" i="0" dirty="0">
              <a:solidFill>
                <a:srgbClr val="1F1F1F"/>
              </a:solidFill>
              <a:effectLst/>
              <a:latin typeface="-apple-system"/>
            </a:endParaRPr>
          </a:p>
        </p:txBody>
      </p:sp>
    </p:spTree>
    <p:extLst>
      <p:ext uri="{BB962C8B-B14F-4D97-AF65-F5344CB8AC3E}">
        <p14:creationId xmlns:p14="http://schemas.microsoft.com/office/powerpoint/2010/main" val="357313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FBDB3D-C2BD-FBFF-9C4F-C8F386052F3B}"/>
              </a:ext>
            </a:extLst>
          </p:cNvPr>
          <p:cNvSpPr txBox="1"/>
          <p:nvPr/>
        </p:nvSpPr>
        <p:spPr>
          <a:xfrm>
            <a:off x="24384" y="153904"/>
            <a:ext cx="12167616" cy="523220"/>
          </a:xfrm>
          <a:prstGeom prst="rect">
            <a:avLst/>
          </a:prstGeom>
          <a:noFill/>
        </p:spPr>
        <p:txBody>
          <a:bodyPr wrap="square">
            <a:spAutoFit/>
          </a:bodyPr>
          <a:lstStyle/>
          <a:p>
            <a:pPr algn="ctr"/>
            <a:r>
              <a:rPr lang="en-US" sz="2800" b="1" dirty="0">
                <a:solidFill>
                  <a:schemeClr val="tx1">
                    <a:lumMod val="75000"/>
                    <a:lumOff val="25000"/>
                  </a:schemeClr>
                </a:solidFill>
                <a:latin typeface="Garamond" panose="02020404030301010803" pitchFamily="18" charset="0"/>
                <a:cs typeface="Arial" panose="020B0604020202020204" pitchFamily="34" charset="0"/>
              </a:rPr>
              <a:t>Generative Models (Overview)</a:t>
            </a:r>
            <a:endParaRPr lang="en-US" dirty="0">
              <a:solidFill>
                <a:schemeClr val="tx1">
                  <a:lumMod val="75000"/>
                  <a:lumOff val="25000"/>
                </a:schemeClr>
              </a:solidFill>
              <a:latin typeface="Garamond" panose="02020404030301010803" pitchFamily="18" charset="0"/>
            </a:endParaRPr>
          </a:p>
        </p:txBody>
      </p:sp>
      <p:sp>
        <p:nvSpPr>
          <p:cNvPr id="6" name="TextBox 5">
            <a:extLst>
              <a:ext uri="{FF2B5EF4-FFF2-40B4-BE49-F238E27FC236}">
                <a16:creationId xmlns:a16="http://schemas.microsoft.com/office/drawing/2014/main" id="{91210C02-2D41-254F-98B8-0EE43D199383}"/>
              </a:ext>
            </a:extLst>
          </p:cNvPr>
          <p:cNvSpPr txBox="1"/>
          <p:nvPr/>
        </p:nvSpPr>
        <p:spPr>
          <a:xfrm>
            <a:off x="24384" y="6519446"/>
            <a:ext cx="6096000" cy="307777"/>
          </a:xfrm>
          <a:prstGeom prst="rect">
            <a:avLst/>
          </a:prstGeom>
          <a:noFill/>
        </p:spPr>
        <p:txBody>
          <a:bodyPr wrap="square">
            <a:spAutoFit/>
          </a:bodyPr>
          <a:lstStyle/>
          <a:p>
            <a:r>
              <a:rPr lang="en-US" sz="1400" dirty="0">
                <a:solidFill>
                  <a:schemeClr val="tx1">
                    <a:lumMod val="75000"/>
                    <a:lumOff val="25000"/>
                  </a:schemeClr>
                </a:solidFill>
                <a:latin typeface="Arial" panose="020B0604020202020204" pitchFamily="34" charset="0"/>
                <a:cs typeface="Arial" panose="020B0604020202020204" pitchFamily="34" charset="0"/>
              </a:rPr>
              <a:t>https://lilianweng.github.io/posts/2021-07-11-diffusion-models/</a:t>
            </a:r>
          </a:p>
        </p:txBody>
      </p:sp>
      <p:sp>
        <p:nvSpPr>
          <p:cNvPr id="7" name="TextBox 6">
            <a:extLst>
              <a:ext uri="{FF2B5EF4-FFF2-40B4-BE49-F238E27FC236}">
                <a16:creationId xmlns:a16="http://schemas.microsoft.com/office/drawing/2014/main" id="{1EF7FBB3-B6D5-066C-E8B8-5439CF264821}"/>
              </a:ext>
            </a:extLst>
          </p:cNvPr>
          <p:cNvSpPr txBox="1"/>
          <p:nvPr/>
        </p:nvSpPr>
        <p:spPr>
          <a:xfrm>
            <a:off x="1103116" y="1389995"/>
            <a:ext cx="1773434" cy="646331"/>
          </a:xfrm>
          <a:prstGeom prst="rect">
            <a:avLst/>
          </a:prstGeom>
          <a:noFill/>
        </p:spPr>
        <p:txBody>
          <a:bodyPr wrap="none" rtlCol="0">
            <a:spAutoFit/>
          </a:bodyPr>
          <a:lstStyle/>
          <a:p>
            <a:r>
              <a:rPr lang="en-US" b="1" dirty="0"/>
              <a:t>GAN</a:t>
            </a:r>
            <a:r>
              <a:rPr lang="en-US" dirty="0"/>
              <a:t>: Adversarial</a:t>
            </a:r>
          </a:p>
          <a:p>
            <a:r>
              <a:rPr lang="en-US" dirty="0"/>
              <a:t>training</a:t>
            </a:r>
          </a:p>
        </p:txBody>
      </p:sp>
      <p:sp>
        <p:nvSpPr>
          <p:cNvPr id="8" name="TextBox 7">
            <a:extLst>
              <a:ext uri="{FF2B5EF4-FFF2-40B4-BE49-F238E27FC236}">
                <a16:creationId xmlns:a16="http://schemas.microsoft.com/office/drawing/2014/main" id="{B9421EA4-19C7-557C-9F42-F4EFDC63E843}"/>
              </a:ext>
            </a:extLst>
          </p:cNvPr>
          <p:cNvSpPr txBox="1"/>
          <p:nvPr/>
        </p:nvSpPr>
        <p:spPr>
          <a:xfrm>
            <a:off x="1128447" y="4030921"/>
            <a:ext cx="2422010" cy="646331"/>
          </a:xfrm>
          <a:prstGeom prst="rect">
            <a:avLst/>
          </a:prstGeom>
          <a:noFill/>
        </p:spPr>
        <p:txBody>
          <a:bodyPr wrap="none" rtlCol="0">
            <a:spAutoFit/>
          </a:bodyPr>
          <a:lstStyle/>
          <a:p>
            <a:r>
              <a:rPr lang="en-US" b="1" dirty="0"/>
              <a:t>VAE</a:t>
            </a:r>
            <a:r>
              <a:rPr lang="en-US" dirty="0"/>
              <a:t>: Maximize</a:t>
            </a:r>
          </a:p>
          <a:p>
            <a:r>
              <a:rPr lang="en-US" dirty="0"/>
              <a:t>variational lower bound</a:t>
            </a:r>
          </a:p>
        </p:txBody>
      </p:sp>
      <p:sp>
        <p:nvSpPr>
          <p:cNvPr id="9" name="TextBox 8">
            <a:extLst>
              <a:ext uri="{FF2B5EF4-FFF2-40B4-BE49-F238E27FC236}">
                <a16:creationId xmlns:a16="http://schemas.microsoft.com/office/drawing/2014/main" id="{37B8A847-0244-B2F7-37B9-663B88DFA001}"/>
              </a:ext>
            </a:extLst>
          </p:cNvPr>
          <p:cNvSpPr txBox="1"/>
          <p:nvPr/>
        </p:nvSpPr>
        <p:spPr>
          <a:xfrm>
            <a:off x="1103116" y="5231308"/>
            <a:ext cx="2300438" cy="923330"/>
          </a:xfrm>
          <a:prstGeom prst="rect">
            <a:avLst/>
          </a:prstGeom>
          <a:noFill/>
        </p:spPr>
        <p:txBody>
          <a:bodyPr wrap="none" rtlCol="0">
            <a:spAutoFit/>
          </a:bodyPr>
          <a:lstStyle/>
          <a:p>
            <a:r>
              <a:rPr lang="en-US" b="1" dirty="0"/>
              <a:t>Flow-Based Models:</a:t>
            </a:r>
          </a:p>
          <a:p>
            <a:r>
              <a:rPr lang="en-US" dirty="0"/>
              <a:t>Invertible transform of</a:t>
            </a:r>
          </a:p>
          <a:p>
            <a:r>
              <a:rPr lang="en-US" dirty="0"/>
              <a:t>distributions</a:t>
            </a:r>
          </a:p>
        </p:txBody>
      </p:sp>
      <p:sp>
        <p:nvSpPr>
          <p:cNvPr id="10" name="TextBox 9">
            <a:extLst>
              <a:ext uri="{FF2B5EF4-FFF2-40B4-BE49-F238E27FC236}">
                <a16:creationId xmlns:a16="http://schemas.microsoft.com/office/drawing/2014/main" id="{530D92BD-C12F-5400-ADFF-0F2D55CE43EF}"/>
              </a:ext>
            </a:extLst>
          </p:cNvPr>
          <p:cNvSpPr txBox="1"/>
          <p:nvPr/>
        </p:nvSpPr>
        <p:spPr>
          <a:xfrm>
            <a:off x="1103116" y="2555795"/>
            <a:ext cx="2384051" cy="923330"/>
          </a:xfrm>
          <a:prstGeom prst="rect">
            <a:avLst/>
          </a:prstGeom>
          <a:noFill/>
        </p:spPr>
        <p:txBody>
          <a:bodyPr wrap="none" rtlCol="0">
            <a:spAutoFit/>
          </a:bodyPr>
          <a:lstStyle/>
          <a:p>
            <a:r>
              <a:rPr lang="en-US" b="1" dirty="0"/>
              <a:t>Diffusion Models:</a:t>
            </a:r>
          </a:p>
          <a:p>
            <a:r>
              <a:rPr lang="en-US" dirty="0"/>
              <a:t>Gradually add Gaussian</a:t>
            </a:r>
          </a:p>
          <a:p>
            <a:r>
              <a:rPr lang="en-US" dirty="0"/>
              <a:t>Noise and then reverse</a:t>
            </a:r>
          </a:p>
        </p:txBody>
      </p:sp>
      <p:pic>
        <p:nvPicPr>
          <p:cNvPr id="11" name="Picture 10">
            <a:extLst>
              <a:ext uri="{FF2B5EF4-FFF2-40B4-BE49-F238E27FC236}">
                <a16:creationId xmlns:a16="http://schemas.microsoft.com/office/drawing/2014/main" id="{72B6F116-DBB7-BA91-0367-963C44532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1081203"/>
            <a:ext cx="7538394" cy="1214293"/>
          </a:xfrm>
          <a:prstGeom prst="rect">
            <a:avLst/>
          </a:prstGeom>
        </p:spPr>
      </p:pic>
      <p:pic>
        <p:nvPicPr>
          <p:cNvPr id="13" name="Picture 12">
            <a:extLst>
              <a:ext uri="{FF2B5EF4-FFF2-40B4-BE49-F238E27FC236}">
                <a16:creationId xmlns:a16="http://schemas.microsoft.com/office/drawing/2014/main" id="{F2DC0DB4-F307-71B0-A039-DF4C7C656D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2394638"/>
            <a:ext cx="7538394" cy="1248857"/>
          </a:xfrm>
          <a:prstGeom prst="rect">
            <a:avLst/>
          </a:prstGeom>
        </p:spPr>
      </p:pic>
      <p:pic>
        <p:nvPicPr>
          <p:cNvPr id="15" name="Picture 14">
            <a:extLst>
              <a:ext uri="{FF2B5EF4-FFF2-40B4-BE49-F238E27FC236}">
                <a16:creationId xmlns:a16="http://schemas.microsoft.com/office/drawing/2014/main" id="{41AE7E68-2A5C-9D17-3A2B-CBE6E541E5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3800" y="3773602"/>
            <a:ext cx="7538394" cy="1248858"/>
          </a:xfrm>
          <a:prstGeom prst="rect">
            <a:avLst/>
          </a:prstGeom>
        </p:spPr>
      </p:pic>
      <p:pic>
        <p:nvPicPr>
          <p:cNvPr id="17" name="Picture 16">
            <a:extLst>
              <a:ext uri="{FF2B5EF4-FFF2-40B4-BE49-F238E27FC236}">
                <a16:creationId xmlns:a16="http://schemas.microsoft.com/office/drawing/2014/main" id="{D55A7C57-4E6E-A596-5379-F9B59623C9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3800" y="5156418"/>
            <a:ext cx="7538394" cy="1248858"/>
          </a:xfrm>
          <a:prstGeom prst="rect">
            <a:avLst/>
          </a:prstGeom>
        </p:spPr>
      </p:pic>
      <p:sp>
        <p:nvSpPr>
          <p:cNvPr id="18" name="Rectangle 17">
            <a:extLst>
              <a:ext uri="{FF2B5EF4-FFF2-40B4-BE49-F238E27FC236}">
                <a16:creationId xmlns:a16="http://schemas.microsoft.com/office/drawing/2014/main" id="{B66D1E0F-100F-5AFC-93FF-09C89FB7E9AE}"/>
              </a:ext>
            </a:extLst>
          </p:cNvPr>
          <p:cNvSpPr/>
          <p:nvPr/>
        </p:nvSpPr>
        <p:spPr>
          <a:xfrm>
            <a:off x="919805" y="3654698"/>
            <a:ext cx="10735165" cy="28076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038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5BBD6BFC-B255-50DD-A720-1A1A1C927C74}"/>
              </a:ext>
            </a:extLst>
          </p:cNvPr>
          <p:cNvGrpSpPr/>
          <p:nvPr/>
        </p:nvGrpSpPr>
        <p:grpSpPr>
          <a:xfrm>
            <a:off x="5152105" y="176464"/>
            <a:ext cx="4698125" cy="5618824"/>
            <a:chOff x="5280441" y="46663"/>
            <a:chExt cx="4900550" cy="5860919"/>
          </a:xfrm>
        </p:grpSpPr>
        <p:sp>
          <p:nvSpPr>
            <p:cNvPr id="7" name="Rounded Rectangle 6">
              <a:extLst>
                <a:ext uri="{FF2B5EF4-FFF2-40B4-BE49-F238E27FC236}">
                  <a16:creationId xmlns:a16="http://schemas.microsoft.com/office/drawing/2014/main" id="{D5B5DBF3-0558-261F-1CB7-7C615DABCA22}"/>
                </a:ext>
              </a:extLst>
            </p:cNvPr>
            <p:cNvSpPr/>
            <p:nvPr/>
          </p:nvSpPr>
          <p:spPr>
            <a:xfrm rot="19800000">
              <a:off x="5280441" y="46663"/>
              <a:ext cx="2976281" cy="5860919"/>
            </a:xfrm>
            <a:prstGeom prst="roundRect">
              <a:avLst>
                <a:gd name="adj" fmla="val 48501"/>
              </a:avLst>
            </a:prstGeom>
            <a:solidFill>
              <a:srgbClr val="FF0000">
                <a:alpha val="10944"/>
              </a:srgbClr>
            </a:solidFill>
            <a:ln w="57150" cap="rnd">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E522D0C7-329A-3F88-E88C-A85D3E1911B9}"/>
                </a:ext>
              </a:extLst>
            </p:cNvPr>
            <p:cNvSpPr txBox="1"/>
            <p:nvPr/>
          </p:nvSpPr>
          <p:spPr>
            <a:xfrm>
              <a:off x="8065681" y="1507147"/>
              <a:ext cx="2115310" cy="1015663"/>
            </a:xfrm>
            <a:prstGeom prst="rect">
              <a:avLst/>
            </a:prstGeom>
            <a:noFill/>
            <a:ln>
              <a:noFill/>
            </a:ln>
          </p:spPr>
          <p:txBody>
            <a:bodyPr wrap="square" rtlCol="0">
              <a:spAutoFit/>
            </a:bodyPr>
            <a:lstStyle/>
            <a:p>
              <a:pPr algn="ctr"/>
              <a:r>
                <a:rPr lang="en-US" sz="2000" dirty="0">
                  <a:solidFill>
                    <a:srgbClr val="FA4616"/>
                  </a:solidFill>
                  <a:latin typeface="Futura Medium" panose="020B0602020204020303" pitchFamily="34" charset="-79"/>
                  <a:cs typeface="Futura Medium" panose="020B0602020204020303" pitchFamily="34" charset="-79"/>
                </a:rPr>
                <a:t>Denoising </a:t>
              </a:r>
            </a:p>
            <a:p>
              <a:pPr algn="ctr"/>
              <a:r>
                <a:rPr lang="en-US" sz="2000" dirty="0">
                  <a:solidFill>
                    <a:srgbClr val="FA4616"/>
                  </a:solidFill>
                  <a:latin typeface="Futura Medium" panose="020B0602020204020303" pitchFamily="34" charset="-79"/>
                  <a:cs typeface="Futura Medium" panose="020B0602020204020303" pitchFamily="34" charset="-79"/>
                </a:rPr>
                <a:t>Diffusion</a:t>
              </a:r>
            </a:p>
            <a:p>
              <a:pPr algn="ctr"/>
              <a:r>
                <a:rPr lang="en-US" sz="2000" dirty="0">
                  <a:solidFill>
                    <a:srgbClr val="FA4616"/>
                  </a:solidFill>
                  <a:latin typeface="Futura Medium" panose="020B0602020204020303" pitchFamily="34" charset="-79"/>
                  <a:cs typeface="Futura Medium" panose="020B0602020204020303" pitchFamily="34" charset="-79"/>
                </a:rPr>
                <a:t>Model</a:t>
              </a:r>
            </a:p>
          </p:txBody>
        </p:sp>
      </p:grpSp>
      <p:grpSp>
        <p:nvGrpSpPr>
          <p:cNvPr id="19" name="Group 18">
            <a:extLst>
              <a:ext uri="{FF2B5EF4-FFF2-40B4-BE49-F238E27FC236}">
                <a16:creationId xmlns:a16="http://schemas.microsoft.com/office/drawing/2014/main" id="{B56F80AF-B305-816F-3431-B3DD883DA74C}"/>
              </a:ext>
            </a:extLst>
          </p:cNvPr>
          <p:cNvGrpSpPr/>
          <p:nvPr/>
        </p:nvGrpSpPr>
        <p:grpSpPr>
          <a:xfrm>
            <a:off x="1613610" y="148082"/>
            <a:ext cx="4994377" cy="5654326"/>
            <a:chOff x="1597568" y="16751"/>
            <a:chExt cx="5209567" cy="5897951"/>
          </a:xfrm>
        </p:grpSpPr>
        <p:sp>
          <p:nvSpPr>
            <p:cNvPr id="4" name="Rounded Rectangle 3">
              <a:extLst>
                <a:ext uri="{FF2B5EF4-FFF2-40B4-BE49-F238E27FC236}">
                  <a16:creationId xmlns:a16="http://schemas.microsoft.com/office/drawing/2014/main" id="{0948AC9A-2B3F-79C2-72EA-A5B46546552B}"/>
                </a:ext>
              </a:extLst>
            </p:cNvPr>
            <p:cNvSpPr/>
            <p:nvPr/>
          </p:nvSpPr>
          <p:spPr>
            <a:xfrm rot="1800000">
              <a:off x="3830854" y="16751"/>
              <a:ext cx="2976281" cy="5897951"/>
            </a:xfrm>
            <a:prstGeom prst="roundRect">
              <a:avLst>
                <a:gd name="adj" fmla="val 50000"/>
              </a:avLst>
            </a:prstGeom>
            <a:solidFill>
              <a:schemeClr val="accent5">
                <a:alpha val="19759"/>
              </a:schemeClr>
            </a:solidFill>
            <a:ln w="57150" cap="rnd">
              <a:solidFill>
                <a:schemeClr val="accent1">
                  <a:lumMod val="75000"/>
                </a:schemeClr>
              </a:solidFill>
              <a:prstDash val="solid"/>
              <a:extLst>
                <a:ext uri="{C807C97D-BFC1-408E-A445-0C87EB9F89A2}">
                  <ask:lineSketchStyleProps xmlns:ask="http://schemas.microsoft.com/office/drawing/2018/sketchyshapes" sd="1219033472">
                    <a:custGeom>
                      <a:avLst/>
                      <a:gdLst>
                        <a:gd name="connsiteX0" fmla="*/ 0 w 2976281"/>
                        <a:gd name="connsiteY0" fmla="*/ 1488141 h 5897951"/>
                        <a:gd name="connsiteX1" fmla="*/ 1488141 w 2976281"/>
                        <a:gd name="connsiteY1" fmla="*/ 0 h 5897951"/>
                        <a:gd name="connsiteX2" fmla="*/ 1488141 w 2976281"/>
                        <a:gd name="connsiteY2" fmla="*/ 0 h 5897951"/>
                        <a:gd name="connsiteX3" fmla="*/ 2976282 w 2976281"/>
                        <a:gd name="connsiteY3" fmla="*/ 1488141 h 5897951"/>
                        <a:gd name="connsiteX4" fmla="*/ 2976281 w 2976281"/>
                        <a:gd name="connsiteY4" fmla="*/ 4409811 h 5897951"/>
                        <a:gd name="connsiteX5" fmla="*/ 1488140 w 2976281"/>
                        <a:gd name="connsiteY5" fmla="*/ 5897952 h 5897951"/>
                        <a:gd name="connsiteX6" fmla="*/ 1488141 w 2976281"/>
                        <a:gd name="connsiteY6" fmla="*/ 5897951 h 5897951"/>
                        <a:gd name="connsiteX7" fmla="*/ 0 w 2976281"/>
                        <a:gd name="connsiteY7" fmla="*/ 4409810 h 5897951"/>
                        <a:gd name="connsiteX8" fmla="*/ 0 w 2976281"/>
                        <a:gd name="connsiteY8" fmla="*/ 3825476 h 5897951"/>
                        <a:gd name="connsiteX9" fmla="*/ 0 w 2976281"/>
                        <a:gd name="connsiteY9" fmla="*/ 3299576 h 5897951"/>
                        <a:gd name="connsiteX10" fmla="*/ 0 w 2976281"/>
                        <a:gd name="connsiteY10" fmla="*/ 2773675 h 5897951"/>
                        <a:gd name="connsiteX11" fmla="*/ 0 w 2976281"/>
                        <a:gd name="connsiteY11" fmla="*/ 2218558 h 5897951"/>
                        <a:gd name="connsiteX12" fmla="*/ 0 w 2976281"/>
                        <a:gd name="connsiteY12" fmla="*/ 1488141 h 58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76281" h="5897951" fill="none" extrusionOk="0">
                          <a:moveTo>
                            <a:pt x="0" y="1488141"/>
                          </a:moveTo>
                          <a:cubicBezTo>
                            <a:pt x="20467" y="729839"/>
                            <a:pt x="804866" y="-136962"/>
                            <a:pt x="1488141" y="0"/>
                          </a:cubicBezTo>
                          <a:lnTo>
                            <a:pt x="1488141" y="0"/>
                          </a:lnTo>
                          <a:cubicBezTo>
                            <a:pt x="2413558" y="-66763"/>
                            <a:pt x="2767065" y="612731"/>
                            <a:pt x="2976282" y="1488141"/>
                          </a:cubicBezTo>
                          <a:cubicBezTo>
                            <a:pt x="3152761" y="2242948"/>
                            <a:pt x="2758178" y="3351608"/>
                            <a:pt x="2976281" y="4409811"/>
                          </a:cubicBezTo>
                          <a:cubicBezTo>
                            <a:pt x="2927226" y="5109358"/>
                            <a:pt x="2176768" y="5772407"/>
                            <a:pt x="1488140" y="5897952"/>
                          </a:cubicBezTo>
                          <a:lnTo>
                            <a:pt x="1488141" y="5897951"/>
                          </a:lnTo>
                          <a:cubicBezTo>
                            <a:pt x="611125" y="5815526"/>
                            <a:pt x="-19079" y="5303511"/>
                            <a:pt x="0" y="4409810"/>
                          </a:cubicBezTo>
                          <a:cubicBezTo>
                            <a:pt x="-54076" y="4212832"/>
                            <a:pt x="17352" y="4096172"/>
                            <a:pt x="0" y="3825476"/>
                          </a:cubicBezTo>
                          <a:cubicBezTo>
                            <a:pt x="-17352" y="3554780"/>
                            <a:pt x="13177" y="3457490"/>
                            <a:pt x="0" y="3299576"/>
                          </a:cubicBezTo>
                          <a:cubicBezTo>
                            <a:pt x="-13177" y="3141662"/>
                            <a:pt x="24340" y="2948193"/>
                            <a:pt x="0" y="2773675"/>
                          </a:cubicBezTo>
                          <a:cubicBezTo>
                            <a:pt x="-24340" y="2599157"/>
                            <a:pt x="31627" y="2374652"/>
                            <a:pt x="0" y="2218558"/>
                          </a:cubicBezTo>
                          <a:cubicBezTo>
                            <a:pt x="-31627" y="2062464"/>
                            <a:pt x="76965" y="1813546"/>
                            <a:pt x="0" y="1488141"/>
                          </a:cubicBezTo>
                          <a:close/>
                        </a:path>
                        <a:path w="2976281" h="5897951" stroke="0" extrusionOk="0">
                          <a:moveTo>
                            <a:pt x="0" y="1488141"/>
                          </a:moveTo>
                          <a:cubicBezTo>
                            <a:pt x="-203581" y="540690"/>
                            <a:pt x="573391" y="34856"/>
                            <a:pt x="1488141" y="0"/>
                          </a:cubicBezTo>
                          <a:lnTo>
                            <a:pt x="1488141" y="0"/>
                          </a:lnTo>
                          <a:cubicBezTo>
                            <a:pt x="2383286" y="15424"/>
                            <a:pt x="2733285" y="673990"/>
                            <a:pt x="2976282" y="1488141"/>
                          </a:cubicBezTo>
                          <a:cubicBezTo>
                            <a:pt x="2793552" y="2640476"/>
                            <a:pt x="2948122" y="3591564"/>
                            <a:pt x="2976281" y="4409811"/>
                          </a:cubicBezTo>
                          <a:cubicBezTo>
                            <a:pt x="2956690" y="5220970"/>
                            <a:pt x="2501885" y="5989628"/>
                            <a:pt x="1488140" y="5897952"/>
                          </a:cubicBezTo>
                          <a:lnTo>
                            <a:pt x="1488141" y="5897951"/>
                          </a:lnTo>
                          <a:cubicBezTo>
                            <a:pt x="822781" y="5916519"/>
                            <a:pt x="67007" y="5093789"/>
                            <a:pt x="0" y="4409810"/>
                          </a:cubicBezTo>
                          <a:cubicBezTo>
                            <a:pt x="-62973" y="4289552"/>
                            <a:pt x="5965" y="4112843"/>
                            <a:pt x="0" y="3883910"/>
                          </a:cubicBezTo>
                          <a:cubicBezTo>
                            <a:pt x="-5965" y="3654977"/>
                            <a:pt x="22724" y="3472871"/>
                            <a:pt x="0" y="3299576"/>
                          </a:cubicBezTo>
                          <a:cubicBezTo>
                            <a:pt x="-22724" y="3126281"/>
                            <a:pt x="13774" y="3002966"/>
                            <a:pt x="0" y="2773675"/>
                          </a:cubicBezTo>
                          <a:cubicBezTo>
                            <a:pt x="-13774" y="2544384"/>
                            <a:pt x="61527" y="2396180"/>
                            <a:pt x="0" y="2247775"/>
                          </a:cubicBezTo>
                          <a:cubicBezTo>
                            <a:pt x="-61527" y="2099370"/>
                            <a:pt x="57021" y="1689461"/>
                            <a:pt x="0" y="1488141"/>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9E34A3C-CFD8-339E-888C-A0B29294AB38}"/>
                </a:ext>
              </a:extLst>
            </p:cNvPr>
            <p:cNvSpPr txBox="1"/>
            <p:nvPr/>
          </p:nvSpPr>
          <p:spPr>
            <a:xfrm>
              <a:off x="1597568" y="1507146"/>
              <a:ext cx="2115310" cy="1015663"/>
            </a:xfrm>
            <a:prstGeom prst="rect">
              <a:avLst/>
            </a:prstGeom>
            <a:noFill/>
            <a:ln w="38100">
              <a:noFill/>
              <a:prstDash val="solid"/>
            </a:ln>
          </p:spPr>
          <p:txBody>
            <a:bodyPr wrap="square" rtlCol="0">
              <a:spAutoFit/>
            </a:bodyPr>
            <a:lstStyle/>
            <a:p>
              <a:pPr algn="ctr"/>
              <a:r>
                <a:rPr lang="en-US" sz="2000" dirty="0">
                  <a:solidFill>
                    <a:srgbClr val="2B2E64"/>
                  </a:solidFill>
                  <a:latin typeface="Futura Medium" panose="020B0602020204020303" pitchFamily="34" charset="-79"/>
                  <a:cs typeface="Futura Medium" panose="020B0602020204020303" pitchFamily="34" charset="-79"/>
                </a:rPr>
                <a:t>Generative Adversarial </a:t>
              </a:r>
            </a:p>
            <a:p>
              <a:pPr algn="ctr"/>
              <a:r>
                <a:rPr lang="en-US" sz="2000" dirty="0">
                  <a:solidFill>
                    <a:srgbClr val="2B2E64"/>
                  </a:solidFill>
                  <a:latin typeface="Futura Medium" panose="020B0602020204020303" pitchFamily="34" charset="-79"/>
                  <a:cs typeface="Futura Medium" panose="020B0602020204020303" pitchFamily="34" charset="-79"/>
                </a:rPr>
                <a:t>Networks</a:t>
              </a:r>
            </a:p>
          </p:txBody>
        </p:sp>
      </p:grpSp>
      <p:grpSp>
        <p:nvGrpSpPr>
          <p:cNvPr id="22" name="Group 21">
            <a:extLst>
              <a:ext uri="{FF2B5EF4-FFF2-40B4-BE49-F238E27FC236}">
                <a16:creationId xmlns:a16="http://schemas.microsoft.com/office/drawing/2014/main" id="{7174C8CA-FE37-89CF-997D-A2F3089C7A7E}"/>
              </a:ext>
            </a:extLst>
          </p:cNvPr>
          <p:cNvGrpSpPr/>
          <p:nvPr/>
        </p:nvGrpSpPr>
        <p:grpSpPr>
          <a:xfrm>
            <a:off x="3040299" y="2774765"/>
            <a:ext cx="5667117" cy="3678637"/>
            <a:chOff x="3099815" y="2747413"/>
            <a:chExt cx="5911293" cy="3837137"/>
          </a:xfrm>
        </p:grpSpPr>
        <p:sp>
          <p:nvSpPr>
            <p:cNvPr id="3" name="Rounded Rectangle 2">
              <a:extLst>
                <a:ext uri="{FF2B5EF4-FFF2-40B4-BE49-F238E27FC236}">
                  <a16:creationId xmlns:a16="http://schemas.microsoft.com/office/drawing/2014/main" id="{167F24A7-78F1-2871-F393-DF552AFA8D6F}"/>
                </a:ext>
              </a:extLst>
            </p:cNvPr>
            <p:cNvSpPr/>
            <p:nvPr/>
          </p:nvSpPr>
          <p:spPr>
            <a:xfrm rot="5400000">
              <a:off x="4567321" y="1279907"/>
              <a:ext cx="2976281" cy="5911293"/>
            </a:xfrm>
            <a:prstGeom prst="roundRect">
              <a:avLst>
                <a:gd name="adj" fmla="val 50000"/>
              </a:avLst>
            </a:prstGeom>
            <a:solidFill>
              <a:srgbClr val="66BA7A">
                <a:alpha val="22000"/>
              </a:srgbClr>
            </a:solidFill>
            <a:ln w="57150" cap="rnd">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E00E2E1-9FAF-C196-3382-F1453FBED5E4}"/>
                </a:ext>
              </a:extLst>
            </p:cNvPr>
            <p:cNvSpPr txBox="1"/>
            <p:nvPr/>
          </p:nvSpPr>
          <p:spPr>
            <a:xfrm>
              <a:off x="3485202" y="5876663"/>
              <a:ext cx="5075193" cy="707887"/>
            </a:xfrm>
            <a:prstGeom prst="rect">
              <a:avLst/>
            </a:prstGeom>
            <a:noFill/>
            <a:ln>
              <a:noFill/>
            </a:ln>
          </p:spPr>
          <p:txBody>
            <a:bodyPr wrap="square" rtlCol="0">
              <a:spAutoFit/>
            </a:bodyPr>
            <a:lstStyle/>
            <a:p>
              <a:pPr algn="ctr"/>
              <a:r>
                <a:rPr lang="en-US" sz="2000" dirty="0">
                  <a:solidFill>
                    <a:srgbClr val="66BA7A"/>
                  </a:solidFill>
                  <a:latin typeface="Futura Medium" panose="020B0602020204020303" pitchFamily="34" charset="-79"/>
                  <a:cs typeface="Futura Medium" panose="020B0602020204020303" pitchFamily="34" charset="-79"/>
                </a:rPr>
                <a:t>Variational Autoencoders,</a:t>
              </a:r>
            </a:p>
            <a:p>
              <a:pPr algn="ctr"/>
              <a:r>
                <a:rPr lang="en-US" sz="2000" dirty="0">
                  <a:solidFill>
                    <a:srgbClr val="66BA7A"/>
                  </a:solidFill>
                  <a:latin typeface="Futura Medium" panose="020B0602020204020303" pitchFamily="34" charset="-79"/>
                  <a:cs typeface="Futura Medium" panose="020B0602020204020303" pitchFamily="34" charset="-79"/>
                </a:rPr>
                <a:t>Normalizing Flows</a:t>
              </a:r>
            </a:p>
          </p:txBody>
        </p:sp>
      </p:grpSp>
      <p:grpSp>
        <p:nvGrpSpPr>
          <p:cNvPr id="20" name="Group 19">
            <a:extLst>
              <a:ext uri="{FF2B5EF4-FFF2-40B4-BE49-F238E27FC236}">
                <a16:creationId xmlns:a16="http://schemas.microsoft.com/office/drawing/2014/main" id="{0EF6902D-7295-1EE5-93A5-8C5841625AF2}"/>
              </a:ext>
            </a:extLst>
          </p:cNvPr>
          <p:cNvGrpSpPr/>
          <p:nvPr/>
        </p:nvGrpSpPr>
        <p:grpSpPr>
          <a:xfrm>
            <a:off x="3488822" y="592612"/>
            <a:ext cx="4977043" cy="4592482"/>
            <a:chOff x="3488822" y="539116"/>
            <a:chExt cx="5191486" cy="4790356"/>
          </a:xfrm>
        </p:grpSpPr>
        <p:sp>
          <p:nvSpPr>
            <p:cNvPr id="10" name="Oval 9">
              <a:extLst>
                <a:ext uri="{FF2B5EF4-FFF2-40B4-BE49-F238E27FC236}">
                  <a16:creationId xmlns:a16="http://schemas.microsoft.com/office/drawing/2014/main" id="{13C34460-669A-1136-42F9-6151DCEC8D1B}"/>
                </a:ext>
              </a:extLst>
            </p:cNvPr>
            <p:cNvSpPr/>
            <p:nvPr/>
          </p:nvSpPr>
          <p:spPr>
            <a:xfrm>
              <a:off x="5063622" y="539116"/>
              <a:ext cx="1997024" cy="1997024"/>
            </a:xfrm>
            <a:prstGeom prst="ellipse">
              <a:avLst/>
            </a:prstGeom>
            <a:solidFill>
              <a:schemeClr val="bg1"/>
            </a:solidFill>
            <a:ln w="47625">
              <a:solidFill>
                <a:srgbClr val="2B2E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551EB9-AF79-4427-9930-F561553979D0}"/>
                </a:ext>
              </a:extLst>
            </p:cNvPr>
            <p:cNvSpPr/>
            <p:nvPr/>
          </p:nvSpPr>
          <p:spPr>
            <a:xfrm>
              <a:off x="3488822" y="3332448"/>
              <a:ext cx="1997024" cy="1997024"/>
            </a:xfrm>
            <a:prstGeom prst="ellipse">
              <a:avLst/>
            </a:prstGeom>
            <a:solidFill>
              <a:schemeClr val="bg1"/>
            </a:solidFill>
            <a:ln w="47625">
              <a:solidFill>
                <a:srgbClr val="2B2E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6D8027-F4A1-AA36-5C1B-D09CABA6BF2D}"/>
                </a:ext>
              </a:extLst>
            </p:cNvPr>
            <p:cNvSpPr/>
            <p:nvPr/>
          </p:nvSpPr>
          <p:spPr>
            <a:xfrm rot="6222523">
              <a:off x="6683284" y="3295581"/>
              <a:ext cx="1997024" cy="1997024"/>
            </a:xfrm>
            <a:prstGeom prst="ellipse">
              <a:avLst/>
            </a:prstGeom>
            <a:solidFill>
              <a:schemeClr val="bg1"/>
            </a:solidFill>
            <a:ln w="47625">
              <a:solidFill>
                <a:srgbClr val="2B2E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C11F917-6AA6-520C-DF41-6ABF75745C5D}"/>
                </a:ext>
              </a:extLst>
            </p:cNvPr>
            <p:cNvSpPr txBox="1"/>
            <p:nvPr/>
          </p:nvSpPr>
          <p:spPr>
            <a:xfrm>
              <a:off x="5343360" y="1011865"/>
              <a:ext cx="1507066" cy="1015663"/>
            </a:xfrm>
            <a:prstGeom prst="rect">
              <a:avLst/>
            </a:prstGeom>
            <a:noFill/>
            <a:ln>
              <a:noFill/>
            </a:ln>
          </p:spPr>
          <p:txBody>
            <a:bodyPr wrap="square" rtlCol="0">
              <a:spAutoFit/>
            </a:bodyPr>
            <a:lstStyle/>
            <a:p>
              <a:pPr algn="ctr"/>
              <a:r>
                <a:rPr lang="en-US" sz="2000" dirty="0">
                  <a:latin typeface="Futura Medium" panose="020B0602020204020303" pitchFamily="34" charset="-79"/>
                  <a:cs typeface="Futura Medium" panose="020B0602020204020303" pitchFamily="34" charset="-79"/>
                </a:rPr>
                <a:t>High </a:t>
              </a:r>
            </a:p>
            <a:p>
              <a:pPr algn="ctr"/>
              <a:r>
                <a:rPr lang="en-US" sz="2000" dirty="0">
                  <a:latin typeface="Futura Medium" panose="020B0602020204020303" pitchFamily="34" charset="-79"/>
                  <a:cs typeface="Futura Medium" panose="020B0602020204020303" pitchFamily="34" charset="-79"/>
                </a:rPr>
                <a:t>Quality </a:t>
              </a:r>
            </a:p>
            <a:p>
              <a:pPr algn="ctr"/>
              <a:r>
                <a:rPr lang="en-US" sz="2000" dirty="0">
                  <a:latin typeface="Futura Medium" panose="020B0602020204020303" pitchFamily="34" charset="-79"/>
                  <a:cs typeface="Futura Medium" panose="020B0602020204020303" pitchFamily="34" charset="-79"/>
                </a:rPr>
                <a:t>Samples</a:t>
              </a:r>
            </a:p>
          </p:txBody>
        </p:sp>
        <p:sp>
          <p:nvSpPr>
            <p:cNvPr id="14" name="TextBox 13">
              <a:extLst>
                <a:ext uri="{FF2B5EF4-FFF2-40B4-BE49-F238E27FC236}">
                  <a16:creationId xmlns:a16="http://schemas.microsoft.com/office/drawing/2014/main" id="{A6AE824F-B84B-2052-8E63-EE8F7531E9F4}"/>
                </a:ext>
              </a:extLst>
            </p:cNvPr>
            <p:cNvSpPr txBox="1"/>
            <p:nvPr/>
          </p:nvSpPr>
          <p:spPr>
            <a:xfrm>
              <a:off x="6949777" y="3819910"/>
              <a:ext cx="1507066" cy="1015663"/>
            </a:xfrm>
            <a:prstGeom prst="rect">
              <a:avLst/>
            </a:prstGeom>
            <a:noFill/>
            <a:ln>
              <a:noFill/>
            </a:ln>
          </p:spPr>
          <p:txBody>
            <a:bodyPr wrap="square" rtlCol="0">
              <a:spAutoFit/>
            </a:bodyPr>
            <a:lstStyle/>
            <a:p>
              <a:pPr algn="ctr"/>
              <a:r>
                <a:rPr lang="en-US" sz="2000" dirty="0">
                  <a:latin typeface="Futura Medium" panose="020B0602020204020303" pitchFamily="34" charset="-79"/>
                  <a:cs typeface="Futura Medium" panose="020B0602020204020303" pitchFamily="34" charset="-79"/>
                </a:rPr>
                <a:t>Mode</a:t>
              </a:r>
            </a:p>
            <a:p>
              <a:pPr algn="ctr"/>
              <a:r>
                <a:rPr lang="en-US" sz="2000" dirty="0">
                  <a:latin typeface="Futura Medium" panose="020B0602020204020303" pitchFamily="34" charset="-79"/>
                  <a:cs typeface="Futura Medium" panose="020B0602020204020303" pitchFamily="34" charset="-79"/>
                </a:rPr>
                <a:t>Coverage/</a:t>
              </a:r>
            </a:p>
            <a:p>
              <a:pPr algn="ctr"/>
              <a:r>
                <a:rPr lang="en-US" sz="2000" dirty="0">
                  <a:latin typeface="Futura Medium" panose="020B0602020204020303" pitchFamily="34" charset="-79"/>
                  <a:cs typeface="Futura Medium" panose="020B0602020204020303" pitchFamily="34" charset="-79"/>
                </a:rPr>
                <a:t>Diversity</a:t>
              </a:r>
            </a:p>
          </p:txBody>
        </p:sp>
        <p:sp>
          <p:nvSpPr>
            <p:cNvPr id="15" name="TextBox 14">
              <a:extLst>
                <a:ext uri="{FF2B5EF4-FFF2-40B4-BE49-F238E27FC236}">
                  <a16:creationId xmlns:a16="http://schemas.microsoft.com/office/drawing/2014/main" id="{26A8C004-3BBB-D81B-808A-BED6871546AA}"/>
                </a:ext>
              </a:extLst>
            </p:cNvPr>
            <p:cNvSpPr txBox="1"/>
            <p:nvPr/>
          </p:nvSpPr>
          <p:spPr>
            <a:xfrm>
              <a:off x="3710069" y="4026089"/>
              <a:ext cx="1507066" cy="707886"/>
            </a:xfrm>
            <a:prstGeom prst="rect">
              <a:avLst/>
            </a:prstGeom>
            <a:noFill/>
            <a:ln>
              <a:noFill/>
            </a:ln>
          </p:spPr>
          <p:txBody>
            <a:bodyPr wrap="square" rtlCol="0">
              <a:spAutoFit/>
            </a:bodyPr>
            <a:lstStyle/>
            <a:p>
              <a:pPr algn="ctr"/>
              <a:r>
                <a:rPr lang="en-US" sz="2000" dirty="0">
                  <a:latin typeface="Futura Medium" panose="020B0602020204020303" pitchFamily="34" charset="-79"/>
                  <a:cs typeface="Futura Medium" panose="020B0602020204020303" pitchFamily="34" charset="-79"/>
                </a:rPr>
                <a:t>Fast </a:t>
              </a:r>
            </a:p>
            <a:p>
              <a:pPr algn="ctr"/>
              <a:r>
                <a:rPr lang="en-US" sz="2000" dirty="0">
                  <a:latin typeface="Futura Medium" panose="020B0602020204020303" pitchFamily="34" charset="-79"/>
                  <a:cs typeface="Futura Medium" panose="020B0602020204020303" pitchFamily="34" charset="-79"/>
                </a:rPr>
                <a:t>Sampling</a:t>
              </a:r>
            </a:p>
          </p:txBody>
        </p:sp>
      </p:grpSp>
      <p:sp>
        <p:nvSpPr>
          <p:cNvPr id="24" name="TextBox 23">
            <a:extLst>
              <a:ext uri="{FF2B5EF4-FFF2-40B4-BE49-F238E27FC236}">
                <a16:creationId xmlns:a16="http://schemas.microsoft.com/office/drawing/2014/main" id="{9DE98212-E274-E532-13E1-096B428DB6B8}"/>
              </a:ext>
            </a:extLst>
          </p:cNvPr>
          <p:cNvSpPr txBox="1"/>
          <p:nvPr/>
        </p:nvSpPr>
        <p:spPr>
          <a:xfrm>
            <a:off x="-16042" y="6568878"/>
            <a:ext cx="8317523" cy="338554"/>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Xiao et al. 2022, </a:t>
            </a:r>
            <a:r>
              <a:rPr lang="en-US" sz="1600" b="0" i="0" u="none" strike="noStrike" baseline="0" dirty="0">
                <a:latin typeface="NimbusRomNo9L-Regu"/>
              </a:rPr>
              <a:t>Tacking the generative learning trilemma with denoising diffusion gans.</a:t>
            </a:r>
            <a:endParaRPr lang="en-US" sz="1600" dirty="0"/>
          </a:p>
        </p:txBody>
      </p:sp>
    </p:spTree>
    <p:extLst>
      <p:ext uri="{BB962C8B-B14F-4D97-AF65-F5344CB8AC3E}">
        <p14:creationId xmlns:p14="http://schemas.microsoft.com/office/powerpoint/2010/main" val="326503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0D38B6-124C-0570-4457-B600A3CD6F01}"/>
              </a:ext>
            </a:extLst>
          </p:cNvPr>
          <p:cNvSpPr txBox="1"/>
          <p:nvPr/>
        </p:nvSpPr>
        <p:spPr>
          <a:xfrm flipH="1">
            <a:off x="0" y="2721114"/>
            <a:ext cx="12192000" cy="707886"/>
          </a:xfrm>
          <a:prstGeom prst="rect">
            <a:avLst/>
          </a:prstGeom>
          <a:noFill/>
        </p:spPr>
        <p:txBody>
          <a:bodyPr wrap="square" rtlCol="0">
            <a:spAutoFit/>
          </a:bodyPr>
          <a:lstStyle/>
          <a:p>
            <a:pPr algn="ctr"/>
            <a:r>
              <a:rPr lang="en-US" sz="4000" b="1" dirty="0">
                <a:solidFill>
                  <a:srgbClr val="31325E"/>
                </a:solidFill>
                <a:latin typeface="Avenir Next LT Pro Demi" panose="020B0704020202020204" pitchFamily="34" charset="0"/>
                <a:cs typeface="Arial" panose="020B0604020202020204" pitchFamily="34" charset="0"/>
              </a:rPr>
              <a:t>Diffusion Models</a:t>
            </a:r>
          </a:p>
        </p:txBody>
      </p:sp>
      <p:sp>
        <p:nvSpPr>
          <p:cNvPr id="5" name="TextBox 4">
            <a:extLst>
              <a:ext uri="{FF2B5EF4-FFF2-40B4-BE49-F238E27FC236}">
                <a16:creationId xmlns:a16="http://schemas.microsoft.com/office/drawing/2014/main" id="{ABA0B38C-C4B3-1717-76DC-81A7AD8DC74F}"/>
              </a:ext>
            </a:extLst>
          </p:cNvPr>
          <p:cNvSpPr txBox="1"/>
          <p:nvPr/>
        </p:nvSpPr>
        <p:spPr>
          <a:xfrm>
            <a:off x="0" y="6488668"/>
            <a:ext cx="8875776" cy="369332"/>
          </a:xfrm>
          <a:prstGeom prst="rect">
            <a:avLst/>
          </a:prstGeom>
          <a:noFill/>
        </p:spPr>
        <p:txBody>
          <a:bodyPr wrap="square">
            <a:spAutoFit/>
          </a:bodyPr>
          <a:lstStyle/>
          <a:p>
            <a:r>
              <a:rPr lang="en-US" b="0" i="0" dirty="0" err="1">
                <a:solidFill>
                  <a:srgbClr val="1F1F1F"/>
                </a:solidFill>
                <a:effectLst/>
                <a:latin typeface="-apple-system"/>
              </a:rPr>
              <a:t>Prafula</a:t>
            </a:r>
            <a:r>
              <a:rPr lang="en-US" b="0" i="0" dirty="0">
                <a:solidFill>
                  <a:srgbClr val="1F1F1F"/>
                </a:solidFill>
                <a:effectLst/>
                <a:latin typeface="-apple-system"/>
              </a:rPr>
              <a:t> </a:t>
            </a:r>
            <a:r>
              <a:rPr lang="en-US" b="0" i="0" dirty="0" err="1">
                <a:solidFill>
                  <a:srgbClr val="1F1F1F"/>
                </a:solidFill>
                <a:effectLst/>
                <a:latin typeface="-apple-system"/>
              </a:rPr>
              <a:t>Dhariwal</a:t>
            </a:r>
            <a:r>
              <a:rPr lang="en-US" b="0" i="0" dirty="0">
                <a:solidFill>
                  <a:srgbClr val="1F1F1F"/>
                </a:solidFill>
                <a:effectLst/>
                <a:latin typeface="-apple-system"/>
              </a:rPr>
              <a:t> &amp; Alex Nichol. 2021, </a:t>
            </a:r>
            <a:r>
              <a:rPr lang="en-US" dirty="0">
                <a:latin typeface="-apple-system"/>
              </a:rPr>
              <a:t>Diffusion Models Beat GANs on Image Synthesis.</a:t>
            </a:r>
            <a:endParaRPr lang="en-US" dirty="0"/>
          </a:p>
        </p:txBody>
      </p:sp>
    </p:spTree>
    <p:extLst>
      <p:ext uri="{BB962C8B-B14F-4D97-AF65-F5344CB8AC3E}">
        <p14:creationId xmlns:p14="http://schemas.microsoft.com/office/powerpoint/2010/main" val="30986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1BA1D6-2558-E68C-41CD-6450E4F6C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577" y="1771473"/>
            <a:ext cx="3046845" cy="33150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66880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212EE1C4-0182-8981-3AA2-E6AE1EB2498A}"/>
              </a:ext>
            </a:extLst>
          </p:cNvPr>
          <p:cNvSpPr txBox="1"/>
          <p:nvPr/>
        </p:nvSpPr>
        <p:spPr>
          <a:xfrm>
            <a:off x="5024114" y="2623357"/>
            <a:ext cx="2698118" cy="461665"/>
          </a:xfrm>
          <a:prstGeom prst="rect">
            <a:avLst/>
          </a:prstGeom>
          <a:noFill/>
        </p:spPr>
        <p:txBody>
          <a:bodyPr wrap="square" rtlCol="0">
            <a:spAutoFit/>
          </a:bodyPr>
          <a:lstStyle/>
          <a:p>
            <a:r>
              <a:rPr lang="en-US" sz="2400" dirty="0">
                <a:solidFill>
                  <a:schemeClr val="bg1"/>
                </a:solidFill>
                <a:latin typeface="Futura Medium" panose="020B0602020204020303" pitchFamily="34" charset="-79"/>
                <a:cs typeface="Futura Medium" panose="020B0602020204020303" pitchFamily="34" charset="-79"/>
              </a:rPr>
              <a:t>Markov Chain</a:t>
            </a:r>
          </a:p>
        </p:txBody>
      </p:sp>
      <p:grpSp>
        <p:nvGrpSpPr>
          <p:cNvPr id="48" name="Group 47">
            <a:extLst>
              <a:ext uri="{FF2B5EF4-FFF2-40B4-BE49-F238E27FC236}">
                <a16:creationId xmlns:a16="http://schemas.microsoft.com/office/drawing/2014/main" id="{655DD72B-CCBF-0704-DE2E-9F2BBFE99044}"/>
              </a:ext>
            </a:extLst>
          </p:cNvPr>
          <p:cNvGrpSpPr/>
          <p:nvPr/>
        </p:nvGrpSpPr>
        <p:grpSpPr>
          <a:xfrm>
            <a:off x="1847930" y="1418187"/>
            <a:ext cx="7965798" cy="251256"/>
            <a:chOff x="1847930" y="1418187"/>
            <a:chExt cx="7965798" cy="251256"/>
          </a:xfrm>
          <a:solidFill>
            <a:srgbClr val="31325E"/>
          </a:solidFill>
        </p:grpSpPr>
        <p:sp>
          <p:nvSpPr>
            <p:cNvPr id="8" name="Oval 7">
              <a:extLst>
                <a:ext uri="{FF2B5EF4-FFF2-40B4-BE49-F238E27FC236}">
                  <a16:creationId xmlns:a16="http://schemas.microsoft.com/office/drawing/2014/main" id="{74BC821B-55E5-58D9-E230-3310FFE3B2D4}"/>
                </a:ext>
              </a:extLst>
            </p:cNvPr>
            <p:cNvSpPr/>
            <p:nvPr/>
          </p:nvSpPr>
          <p:spPr>
            <a:xfrm>
              <a:off x="1847930"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 name="Oval 9">
              <a:extLst>
                <a:ext uri="{FF2B5EF4-FFF2-40B4-BE49-F238E27FC236}">
                  <a16:creationId xmlns:a16="http://schemas.microsoft.com/office/drawing/2014/main" id="{0FA4C1B2-4F1F-435D-8063-3C76584EDF69}"/>
                </a:ext>
              </a:extLst>
            </p:cNvPr>
            <p:cNvSpPr/>
            <p:nvPr/>
          </p:nvSpPr>
          <p:spPr>
            <a:xfrm>
              <a:off x="3388124"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 name="Oval 11">
              <a:extLst>
                <a:ext uri="{FF2B5EF4-FFF2-40B4-BE49-F238E27FC236}">
                  <a16:creationId xmlns:a16="http://schemas.microsoft.com/office/drawing/2014/main" id="{3DCE5F57-2FE5-02A3-8971-731C4E1FD02C}"/>
                </a:ext>
              </a:extLst>
            </p:cNvPr>
            <p:cNvSpPr/>
            <p:nvPr/>
          </p:nvSpPr>
          <p:spPr>
            <a:xfrm>
              <a:off x="4929610"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Oval 14">
              <a:extLst>
                <a:ext uri="{FF2B5EF4-FFF2-40B4-BE49-F238E27FC236}">
                  <a16:creationId xmlns:a16="http://schemas.microsoft.com/office/drawing/2014/main" id="{104880B7-CDEA-8AAB-99CE-BF8541CF00E8}"/>
                </a:ext>
              </a:extLst>
            </p:cNvPr>
            <p:cNvSpPr/>
            <p:nvPr/>
          </p:nvSpPr>
          <p:spPr>
            <a:xfrm>
              <a:off x="6598142"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 name="Oval 15">
              <a:extLst>
                <a:ext uri="{FF2B5EF4-FFF2-40B4-BE49-F238E27FC236}">
                  <a16:creationId xmlns:a16="http://schemas.microsoft.com/office/drawing/2014/main" id="{87C4F99F-1D44-F248-E651-3A7002E9BFB0}"/>
                </a:ext>
              </a:extLst>
            </p:cNvPr>
            <p:cNvSpPr/>
            <p:nvPr/>
          </p:nvSpPr>
          <p:spPr>
            <a:xfrm>
              <a:off x="9562472"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9" name="Straight Arrow Connector 18">
              <a:extLst>
                <a:ext uri="{FF2B5EF4-FFF2-40B4-BE49-F238E27FC236}">
                  <a16:creationId xmlns:a16="http://schemas.microsoft.com/office/drawing/2014/main" id="{3AE9C710-1F83-2859-FCF6-9AB6DF6C84B8}"/>
                </a:ext>
              </a:extLst>
            </p:cNvPr>
            <p:cNvCxnSpPr>
              <a:cxnSpLocks/>
            </p:cNvCxnSpPr>
            <p:nvPr/>
          </p:nvCxnSpPr>
          <p:spPr>
            <a:xfrm>
              <a:off x="2194117" y="1533997"/>
              <a:ext cx="104597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FFBFEDF-C9E3-9B3D-B56D-88FA6F8C5C5E}"/>
                </a:ext>
              </a:extLst>
            </p:cNvPr>
            <p:cNvCxnSpPr>
              <a:cxnSpLocks/>
            </p:cNvCxnSpPr>
            <p:nvPr/>
          </p:nvCxnSpPr>
          <p:spPr>
            <a:xfrm>
              <a:off x="3779705" y="1546100"/>
              <a:ext cx="104597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1FD4442-1DC1-58D3-E7AF-95D6273F6884}"/>
                </a:ext>
              </a:extLst>
            </p:cNvPr>
            <p:cNvCxnSpPr>
              <a:cxnSpLocks/>
            </p:cNvCxnSpPr>
            <p:nvPr/>
          </p:nvCxnSpPr>
          <p:spPr>
            <a:xfrm>
              <a:off x="5367648" y="1543815"/>
              <a:ext cx="104597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772CE30-2FCB-AEE9-B424-B08E71666F29}"/>
                </a:ext>
              </a:extLst>
            </p:cNvPr>
            <p:cNvCxnSpPr>
              <a:cxnSpLocks/>
            </p:cNvCxnSpPr>
            <p:nvPr/>
          </p:nvCxnSpPr>
          <p:spPr>
            <a:xfrm>
              <a:off x="6989723" y="1556231"/>
              <a:ext cx="845321"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CB4DFC5-AA34-5782-6F54-8D3DF7A6CE3E}"/>
                </a:ext>
              </a:extLst>
            </p:cNvPr>
            <p:cNvCxnSpPr>
              <a:cxnSpLocks/>
            </p:cNvCxnSpPr>
            <p:nvPr/>
          </p:nvCxnSpPr>
          <p:spPr>
            <a:xfrm>
              <a:off x="8556369" y="1556508"/>
              <a:ext cx="845321"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7F15989C-F0D5-8949-8F10-68F70B9D0454}"/>
              </a:ext>
            </a:extLst>
          </p:cNvPr>
          <p:cNvSpPr txBox="1"/>
          <p:nvPr/>
        </p:nvSpPr>
        <p:spPr>
          <a:xfrm>
            <a:off x="7932125" y="1155020"/>
            <a:ext cx="522146" cy="584775"/>
          </a:xfrm>
          <a:prstGeom prst="rect">
            <a:avLst/>
          </a:prstGeom>
          <a:noFill/>
        </p:spPr>
        <p:txBody>
          <a:bodyPr wrap="square" rtlCol="0">
            <a:spAutoFit/>
          </a:bodyPr>
          <a:lstStyle/>
          <a:p>
            <a:r>
              <a:rPr lang="en-US" sz="3200" dirty="0">
                <a:solidFill>
                  <a:srgbClr val="66BA7A"/>
                </a:solidFill>
                <a:latin typeface="Futura Medium" panose="020B0602020204020303" pitchFamily="34" charset="-79"/>
                <a:cs typeface="Futura Medium" panose="020B0602020204020303" pitchFamily="34" charset="-79"/>
              </a:rPr>
              <a:t>…</a:t>
            </a:r>
          </a:p>
        </p:txBody>
      </p:sp>
      <p:grpSp>
        <p:nvGrpSpPr>
          <p:cNvPr id="98" name="Group 97">
            <a:extLst>
              <a:ext uri="{FF2B5EF4-FFF2-40B4-BE49-F238E27FC236}">
                <a16:creationId xmlns:a16="http://schemas.microsoft.com/office/drawing/2014/main" id="{87477A28-2FED-AB43-9EEB-5E21B100C923}"/>
              </a:ext>
            </a:extLst>
          </p:cNvPr>
          <p:cNvGrpSpPr/>
          <p:nvPr/>
        </p:nvGrpSpPr>
        <p:grpSpPr>
          <a:xfrm>
            <a:off x="1450705" y="-1948876"/>
            <a:ext cx="5826599" cy="6789134"/>
            <a:chOff x="1450705" y="-1948876"/>
            <a:chExt cx="5826599" cy="6789134"/>
          </a:xfrm>
        </p:grpSpPr>
        <p:sp>
          <p:nvSpPr>
            <p:cNvPr id="34" name="Arc 33">
              <a:extLst>
                <a:ext uri="{FF2B5EF4-FFF2-40B4-BE49-F238E27FC236}">
                  <a16:creationId xmlns:a16="http://schemas.microsoft.com/office/drawing/2014/main" id="{83D5DA6B-BD8E-2C42-753C-D60DF4888D9C}"/>
                </a:ext>
              </a:extLst>
            </p:cNvPr>
            <p:cNvSpPr/>
            <p:nvPr/>
          </p:nvSpPr>
          <p:spPr>
            <a:xfrm rot="17913605">
              <a:off x="1829961" y="570443"/>
              <a:ext cx="3890559" cy="4649072"/>
            </a:xfrm>
            <a:prstGeom prst="arc">
              <a:avLst>
                <a:gd name="adj1" fmla="val 17014299"/>
                <a:gd name="adj2" fmla="val 423695"/>
              </a:avLst>
            </a:prstGeom>
            <a:ln w="57150">
              <a:solidFill>
                <a:srgbClr val="66BA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99FF3F21-939E-A2A8-9D0B-321A2E07E800}"/>
                </a:ext>
              </a:extLst>
            </p:cNvPr>
            <p:cNvSpPr/>
            <p:nvPr/>
          </p:nvSpPr>
          <p:spPr>
            <a:xfrm rot="7139685">
              <a:off x="2766214" y="-2341028"/>
              <a:ext cx="4118937" cy="4903242"/>
            </a:xfrm>
            <a:prstGeom prst="arc">
              <a:avLst>
                <a:gd name="adj1" fmla="val 17193784"/>
                <a:gd name="adj2" fmla="val 423695"/>
              </a:avLst>
            </a:prstGeom>
            <a:ln w="57150">
              <a:solidFill>
                <a:srgbClr val="66BA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6" name="Triangle 35">
              <a:extLst>
                <a:ext uri="{FF2B5EF4-FFF2-40B4-BE49-F238E27FC236}">
                  <a16:creationId xmlns:a16="http://schemas.microsoft.com/office/drawing/2014/main" id="{2CCC9417-9E8F-4C72-874C-00D9B9EADBA4}"/>
                </a:ext>
              </a:extLst>
            </p:cNvPr>
            <p:cNvSpPr/>
            <p:nvPr/>
          </p:nvSpPr>
          <p:spPr>
            <a:xfrm rot="7717017">
              <a:off x="4799951" y="1222712"/>
              <a:ext cx="195282" cy="196890"/>
            </a:xfrm>
            <a:prstGeom prst="triangle">
              <a:avLst>
                <a:gd name="adj" fmla="val 45911"/>
              </a:avLst>
            </a:prstGeom>
            <a:solidFill>
              <a:srgbClr val="66BA7A"/>
            </a:solidFill>
            <a:ln>
              <a:solidFill>
                <a:srgbClr val="66BA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5" name="Triangle 44">
              <a:extLst>
                <a:ext uri="{FF2B5EF4-FFF2-40B4-BE49-F238E27FC236}">
                  <a16:creationId xmlns:a16="http://schemas.microsoft.com/office/drawing/2014/main" id="{8DE6DF6A-0D97-20B9-9DE9-4E45F34E9F1D}"/>
                </a:ext>
              </a:extLst>
            </p:cNvPr>
            <p:cNvSpPr/>
            <p:nvPr/>
          </p:nvSpPr>
          <p:spPr>
            <a:xfrm rot="2402297">
              <a:off x="6467413" y="1667159"/>
              <a:ext cx="195282" cy="196890"/>
            </a:xfrm>
            <a:prstGeom prst="triangle">
              <a:avLst>
                <a:gd name="adj" fmla="val 45911"/>
              </a:avLst>
            </a:prstGeom>
            <a:solidFill>
              <a:srgbClr val="66BA7A"/>
            </a:solidFill>
            <a:ln>
              <a:solidFill>
                <a:srgbClr val="66BA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49" name="Group 48">
            <a:extLst>
              <a:ext uri="{FF2B5EF4-FFF2-40B4-BE49-F238E27FC236}">
                <a16:creationId xmlns:a16="http://schemas.microsoft.com/office/drawing/2014/main" id="{9F9C52E4-4529-3775-5036-C9BCF9992B1F}"/>
              </a:ext>
            </a:extLst>
          </p:cNvPr>
          <p:cNvGrpSpPr/>
          <p:nvPr/>
        </p:nvGrpSpPr>
        <p:grpSpPr>
          <a:xfrm>
            <a:off x="2099186" y="3487880"/>
            <a:ext cx="7965798" cy="251256"/>
            <a:chOff x="1847930" y="1418187"/>
            <a:chExt cx="7965798" cy="251256"/>
          </a:xfrm>
          <a:solidFill>
            <a:srgbClr val="31325E"/>
          </a:solidFill>
        </p:grpSpPr>
        <p:sp>
          <p:nvSpPr>
            <p:cNvPr id="50" name="Oval 49">
              <a:extLst>
                <a:ext uri="{FF2B5EF4-FFF2-40B4-BE49-F238E27FC236}">
                  <a16:creationId xmlns:a16="http://schemas.microsoft.com/office/drawing/2014/main" id="{8644C589-5CB2-DFC9-9545-52D09B5C472D}"/>
                </a:ext>
              </a:extLst>
            </p:cNvPr>
            <p:cNvSpPr/>
            <p:nvPr/>
          </p:nvSpPr>
          <p:spPr>
            <a:xfrm>
              <a:off x="1847930"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1" name="Oval 50">
              <a:extLst>
                <a:ext uri="{FF2B5EF4-FFF2-40B4-BE49-F238E27FC236}">
                  <a16:creationId xmlns:a16="http://schemas.microsoft.com/office/drawing/2014/main" id="{CF7DAD36-F06B-6863-FEC7-85D3F9AC1247}"/>
                </a:ext>
              </a:extLst>
            </p:cNvPr>
            <p:cNvSpPr/>
            <p:nvPr/>
          </p:nvSpPr>
          <p:spPr>
            <a:xfrm>
              <a:off x="3388124"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2" name="Oval 51">
              <a:extLst>
                <a:ext uri="{FF2B5EF4-FFF2-40B4-BE49-F238E27FC236}">
                  <a16:creationId xmlns:a16="http://schemas.microsoft.com/office/drawing/2014/main" id="{B2FB7673-2C03-3B35-8718-3137A3A6C7D1}"/>
                </a:ext>
              </a:extLst>
            </p:cNvPr>
            <p:cNvSpPr/>
            <p:nvPr/>
          </p:nvSpPr>
          <p:spPr>
            <a:xfrm>
              <a:off x="4929610"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3" name="Oval 52">
              <a:extLst>
                <a:ext uri="{FF2B5EF4-FFF2-40B4-BE49-F238E27FC236}">
                  <a16:creationId xmlns:a16="http://schemas.microsoft.com/office/drawing/2014/main" id="{29D765C7-F807-DAEC-82C5-36A9C11182D6}"/>
                </a:ext>
              </a:extLst>
            </p:cNvPr>
            <p:cNvSpPr/>
            <p:nvPr/>
          </p:nvSpPr>
          <p:spPr>
            <a:xfrm>
              <a:off x="6598142"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Oval 53">
              <a:extLst>
                <a:ext uri="{FF2B5EF4-FFF2-40B4-BE49-F238E27FC236}">
                  <a16:creationId xmlns:a16="http://schemas.microsoft.com/office/drawing/2014/main" id="{238BB8C1-A6AF-CF74-BE28-5A848A3002D5}"/>
                </a:ext>
              </a:extLst>
            </p:cNvPr>
            <p:cNvSpPr/>
            <p:nvPr/>
          </p:nvSpPr>
          <p:spPr>
            <a:xfrm>
              <a:off x="9562472"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55" name="Straight Arrow Connector 54">
              <a:extLst>
                <a:ext uri="{FF2B5EF4-FFF2-40B4-BE49-F238E27FC236}">
                  <a16:creationId xmlns:a16="http://schemas.microsoft.com/office/drawing/2014/main" id="{248723AC-FCF4-40DB-EC9C-88EC4211ED64}"/>
                </a:ext>
              </a:extLst>
            </p:cNvPr>
            <p:cNvCxnSpPr>
              <a:cxnSpLocks/>
            </p:cNvCxnSpPr>
            <p:nvPr/>
          </p:nvCxnSpPr>
          <p:spPr>
            <a:xfrm>
              <a:off x="2194117" y="1533997"/>
              <a:ext cx="104597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C6122A3-F388-1BFB-F54A-9248D940F151}"/>
                </a:ext>
              </a:extLst>
            </p:cNvPr>
            <p:cNvCxnSpPr>
              <a:cxnSpLocks/>
            </p:cNvCxnSpPr>
            <p:nvPr/>
          </p:nvCxnSpPr>
          <p:spPr>
            <a:xfrm>
              <a:off x="3779705" y="1546100"/>
              <a:ext cx="104597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0BFC413-EDF0-D4EF-22FD-C563267DBA2D}"/>
                </a:ext>
              </a:extLst>
            </p:cNvPr>
            <p:cNvCxnSpPr>
              <a:cxnSpLocks/>
            </p:cNvCxnSpPr>
            <p:nvPr/>
          </p:nvCxnSpPr>
          <p:spPr>
            <a:xfrm>
              <a:off x="5367648" y="1543815"/>
              <a:ext cx="104597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9506303-C1C2-E2EA-DF76-C0B8E140C4E9}"/>
                </a:ext>
              </a:extLst>
            </p:cNvPr>
            <p:cNvCxnSpPr>
              <a:cxnSpLocks/>
            </p:cNvCxnSpPr>
            <p:nvPr/>
          </p:nvCxnSpPr>
          <p:spPr>
            <a:xfrm>
              <a:off x="6989723" y="1556231"/>
              <a:ext cx="845321"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CAFC3E6-E5C0-BC74-ECA1-0573AD53F094}"/>
                </a:ext>
              </a:extLst>
            </p:cNvPr>
            <p:cNvCxnSpPr>
              <a:cxnSpLocks/>
            </p:cNvCxnSpPr>
            <p:nvPr/>
          </p:nvCxnSpPr>
          <p:spPr>
            <a:xfrm>
              <a:off x="8556369" y="1556508"/>
              <a:ext cx="845321"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6B2A225D-14B5-619A-FAB7-A979EEA14457}"/>
              </a:ext>
            </a:extLst>
          </p:cNvPr>
          <p:cNvSpPr txBox="1"/>
          <p:nvPr/>
        </p:nvSpPr>
        <p:spPr>
          <a:xfrm>
            <a:off x="8183381" y="3212314"/>
            <a:ext cx="522146" cy="584775"/>
          </a:xfrm>
          <a:prstGeom prst="rect">
            <a:avLst/>
          </a:prstGeom>
          <a:noFill/>
        </p:spPr>
        <p:txBody>
          <a:bodyPr wrap="square" rtlCol="0">
            <a:spAutoFit/>
          </a:bodyPr>
          <a:lstStyle/>
          <a:p>
            <a:r>
              <a:rPr lang="en-US" sz="3200" dirty="0">
                <a:solidFill>
                  <a:srgbClr val="66BA7A"/>
                </a:solidFill>
                <a:latin typeface="Futura Medium" panose="020B0602020204020303" pitchFamily="34" charset="-79"/>
                <a:cs typeface="Futura Medium" panose="020B0602020204020303" pitchFamily="34" charset="-79"/>
              </a:rPr>
              <a:t>…</a:t>
            </a:r>
          </a:p>
        </p:txBody>
      </p:sp>
      <p:sp>
        <p:nvSpPr>
          <p:cNvPr id="41" name="Cross 40">
            <a:extLst>
              <a:ext uri="{FF2B5EF4-FFF2-40B4-BE49-F238E27FC236}">
                <a16:creationId xmlns:a16="http://schemas.microsoft.com/office/drawing/2014/main" id="{B4A924AE-F69D-5864-A21E-30B700E11942}"/>
              </a:ext>
            </a:extLst>
          </p:cNvPr>
          <p:cNvSpPr/>
          <p:nvPr/>
        </p:nvSpPr>
        <p:spPr>
          <a:xfrm rot="18756050">
            <a:off x="3142644" y="632862"/>
            <a:ext cx="433649" cy="432416"/>
          </a:xfrm>
          <a:prstGeom prst="plus">
            <a:avLst>
              <a:gd name="adj" fmla="val 38775"/>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ross 42">
            <a:extLst>
              <a:ext uri="{FF2B5EF4-FFF2-40B4-BE49-F238E27FC236}">
                <a16:creationId xmlns:a16="http://schemas.microsoft.com/office/drawing/2014/main" id="{1E32D810-7B12-2449-B52E-29E4EB25E364}"/>
              </a:ext>
            </a:extLst>
          </p:cNvPr>
          <p:cNvSpPr/>
          <p:nvPr/>
        </p:nvSpPr>
        <p:spPr>
          <a:xfrm rot="18756050">
            <a:off x="4956400" y="2043775"/>
            <a:ext cx="433649" cy="432416"/>
          </a:xfrm>
          <a:prstGeom prst="plus">
            <a:avLst>
              <a:gd name="adj" fmla="val 38775"/>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575C7581-B993-A349-2AEC-F0054ABD3AA9}"/>
              </a:ext>
            </a:extLst>
          </p:cNvPr>
          <p:cNvGrpSpPr/>
          <p:nvPr/>
        </p:nvGrpSpPr>
        <p:grpSpPr>
          <a:xfrm>
            <a:off x="1866298" y="4119174"/>
            <a:ext cx="8570054" cy="1347712"/>
            <a:chOff x="1683052" y="4123377"/>
            <a:chExt cx="8570054" cy="1347712"/>
          </a:xfrm>
        </p:grpSpPr>
        <p:pic>
          <p:nvPicPr>
            <p:cNvPr id="5" name="Picture 4" descr="A dog with its tongue out&#10;&#10;Description automatically generated with medium confidence">
              <a:extLst>
                <a:ext uri="{FF2B5EF4-FFF2-40B4-BE49-F238E27FC236}">
                  <a16:creationId xmlns:a16="http://schemas.microsoft.com/office/drawing/2014/main" id="{11328609-3404-C521-1415-C2EDB3BF5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52" y="4123377"/>
              <a:ext cx="1347712" cy="1347712"/>
            </a:xfrm>
            <a:prstGeom prst="rect">
              <a:avLst/>
            </a:prstGeom>
          </p:spPr>
        </p:pic>
        <p:pic>
          <p:nvPicPr>
            <p:cNvPr id="7" name="Picture 6" descr="A dog with its tongue out&#10;&#10;Description automatically generated with medium confidence">
              <a:extLst>
                <a:ext uri="{FF2B5EF4-FFF2-40B4-BE49-F238E27FC236}">
                  <a16:creationId xmlns:a16="http://schemas.microsoft.com/office/drawing/2014/main" id="{C03772EA-C7B8-6837-08D5-8CD0A3EAAE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7520" y="4123377"/>
              <a:ext cx="1347712" cy="1347712"/>
            </a:xfrm>
            <a:prstGeom prst="rect">
              <a:avLst/>
            </a:prstGeom>
          </p:spPr>
        </p:pic>
        <p:pic>
          <p:nvPicPr>
            <p:cNvPr id="11" name="Picture 10" descr="A dog with its tongue out&#10;&#10;Description automatically generated with medium confidence">
              <a:extLst>
                <a:ext uri="{FF2B5EF4-FFF2-40B4-BE49-F238E27FC236}">
                  <a16:creationId xmlns:a16="http://schemas.microsoft.com/office/drawing/2014/main" id="{2AFA5BFE-4D80-557A-9B5D-DDBC075962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88" y="4123377"/>
              <a:ext cx="1347712" cy="1347712"/>
            </a:xfrm>
            <a:prstGeom prst="rect">
              <a:avLst/>
            </a:prstGeom>
          </p:spPr>
        </p:pic>
        <p:pic>
          <p:nvPicPr>
            <p:cNvPr id="14" name="Picture 13" descr="A dog with its mouth open&#10;&#10;Description automatically generated with medium confidence">
              <a:extLst>
                <a:ext uri="{FF2B5EF4-FFF2-40B4-BE49-F238E27FC236}">
                  <a16:creationId xmlns:a16="http://schemas.microsoft.com/office/drawing/2014/main" id="{46E2B790-BF20-E4E2-9281-FD1B7EFCA7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6456" y="4123377"/>
              <a:ext cx="1347712" cy="1347712"/>
            </a:xfrm>
            <a:prstGeom prst="rect">
              <a:avLst/>
            </a:prstGeom>
          </p:spPr>
        </p:pic>
        <p:pic>
          <p:nvPicPr>
            <p:cNvPr id="18" name="Picture 17" descr="A picture containing text, dog, mammal, staring&#10;&#10;Description automatically generated">
              <a:extLst>
                <a:ext uri="{FF2B5EF4-FFF2-40B4-BE49-F238E27FC236}">
                  <a16:creationId xmlns:a16="http://schemas.microsoft.com/office/drawing/2014/main" id="{BFE97DBE-F6C0-4D44-DC03-F475F8F5E2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0924" y="4123377"/>
              <a:ext cx="1347712" cy="1347712"/>
            </a:xfrm>
            <a:prstGeom prst="rect">
              <a:avLst/>
            </a:prstGeom>
          </p:spPr>
        </p:pic>
        <p:pic>
          <p:nvPicPr>
            <p:cNvPr id="21" name="Picture 20">
              <a:extLst>
                <a:ext uri="{FF2B5EF4-FFF2-40B4-BE49-F238E27FC236}">
                  <a16:creationId xmlns:a16="http://schemas.microsoft.com/office/drawing/2014/main" id="{0AC32CBB-D096-D847-634B-558A76E508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5394" y="4123377"/>
              <a:ext cx="1347712" cy="1347712"/>
            </a:xfrm>
            <a:prstGeom prst="rect">
              <a:avLst/>
            </a:prstGeom>
          </p:spPr>
        </p:pic>
      </p:grpSp>
      <p:sp>
        <p:nvSpPr>
          <p:cNvPr id="42" name="TextBox 41">
            <a:extLst>
              <a:ext uri="{FF2B5EF4-FFF2-40B4-BE49-F238E27FC236}">
                <a16:creationId xmlns:a16="http://schemas.microsoft.com/office/drawing/2014/main" id="{D68CB4B8-B4E8-DC35-16EC-1C31EC898D44}"/>
              </a:ext>
            </a:extLst>
          </p:cNvPr>
          <p:cNvSpPr txBox="1"/>
          <p:nvPr/>
        </p:nvSpPr>
        <p:spPr>
          <a:xfrm>
            <a:off x="0" y="6510720"/>
            <a:ext cx="12192000" cy="347280"/>
          </a:xfrm>
          <a:prstGeom prst="rect">
            <a:avLst/>
          </a:prstGeom>
          <a:noFill/>
        </p:spPr>
        <p:txBody>
          <a:bodyPr wrap="square">
            <a:spAutoFit/>
          </a:bodyPr>
          <a:lstStyle/>
          <a:p>
            <a:pPr algn="l"/>
            <a:r>
              <a:rPr lang="en-US" sz="1600" dirty="0">
                <a:solidFill>
                  <a:schemeClr val="bg1">
                    <a:lumMod val="65000"/>
                  </a:schemeClr>
                </a:solidFill>
                <a:latin typeface="Arial" panose="020B0604020202020204" pitchFamily="34" charset="0"/>
                <a:cs typeface="Arial" panose="020B0604020202020204" pitchFamily="34" charset="0"/>
              </a:rPr>
              <a:t>Source: https://youtu.be/yTAMrHVG1ew</a:t>
            </a:r>
          </a:p>
        </p:txBody>
      </p:sp>
    </p:spTree>
    <p:extLst>
      <p:ext uri="{BB962C8B-B14F-4D97-AF65-F5344CB8AC3E}">
        <p14:creationId xmlns:p14="http://schemas.microsoft.com/office/powerpoint/2010/main" val="10312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28FDFCD4-23AC-492D-4975-2C410D8B50E1}"/>
              </a:ext>
            </a:extLst>
          </p:cNvPr>
          <p:cNvSpPr txBox="1"/>
          <p:nvPr/>
        </p:nvSpPr>
        <p:spPr>
          <a:xfrm>
            <a:off x="3441977" y="910793"/>
            <a:ext cx="6098344" cy="461665"/>
          </a:xfrm>
          <a:prstGeom prst="rect">
            <a:avLst/>
          </a:prstGeom>
          <a:noFill/>
        </p:spPr>
        <p:txBody>
          <a:bodyPr wrap="square">
            <a:spAutoFit/>
          </a:bodyPr>
          <a:lstStyle/>
          <a:p>
            <a:r>
              <a:rPr lang="en-US" sz="2400" u="none" strike="noStrike" baseline="0" dirty="0">
                <a:solidFill>
                  <a:srgbClr val="31325E"/>
                </a:solidFill>
                <a:latin typeface="Futura Medium" panose="020B0602020204020303" pitchFamily="34" charset="-79"/>
                <a:cs typeface="Futura Medium" panose="020B0602020204020303" pitchFamily="34" charset="-79"/>
              </a:rPr>
              <a:t>Forward diffusion process (fixed)</a:t>
            </a:r>
            <a:endParaRPr lang="en-US" sz="2400" dirty="0">
              <a:solidFill>
                <a:srgbClr val="31325E"/>
              </a:solidFill>
              <a:latin typeface="Futura Medium" panose="020B0602020204020303" pitchFamily="34" charset="-79"/>
              <a:cs typeface="Futura Medium" panose="020B0602020204020303" pitchFamily="34" charset="-79"/>
            </a:endParaRPr>
          </a:p>
        </p:txBody>
      </p:sp>
      <p:sp>
        <p:nvSpPr>
          <p:cNvPr id="36" name="TextBox 35">
            <a:extLst>
              <a:ext uri="{FF2B5EF4-FFF2-40B4-BE49-F238E27FC236}">
                <a16:creationId xmlns:a16="http://schemas.microsoft.com/office/drawing/2014/main" id="{AFA9B901-CD69-06D1-167B-38A7CB1F8B80}"/>
              </a:ext>
            </a:extLst>
          </p:cNvPr>
          <p:cNvSpPr txBox="1"/>
          <p:nvPr/>
        </p:nvSpPr>
        <p:spPr>
          <a:xfrm>
            <a:off x="3065215" y="5311365"/>
            <a:ext cx="6098344" cy="461665"/>
          </a:xfrm>
          <a:prstGeom prst="rect">
            <a:avLst/>
          </a:prstGeom>
          <a:noFill/>
        </p:spPr>
        <p:txBody>
          <a:bodyPr wrap="square">
            <a:spAutoFit/>
          </a:bodyPr>
          <a:lstStyle/>
          <a:p>
            <a:r>
              <a:rPr lang="en-US" sz="2400" u="none" strike="noStrike" baseline="0" dirty="0">
                <a:solidFill>
                  <a:srgbClr val="31325E"/>
                </a:solidFill>
                <a:latin typeface="Futura Medium" panose="020B0602020204020303" pitchFamily="34" charset="-79"/>
                <a:cs typeface="Futura Medium" panose="020B0602020204020303" pitchFamily="34" charset="-79"/>
              </a:rPr>
              <a:t>Reverse denoising process (generative)</a:t>
            </a:r>
            <a:endParaRPr lang="en-US" sz="2400" dirty="0">
              <a:solidFill>
                <a:srgbClr val="31325E"/>
              </a:solidFill>
              <a:latin typeface="Futura Medium" panose="020B0602020204020303" pitchFamily="34" charset="-79"/>
              <a:cs typeface="Futura Medium" panose="020B0602020204020303" pitchFamily="34" charset="-79"/>
            </a:endParaRPr>
          </a:p>
        </p:txBody>
      </p:sp>
      <p:sp>
        <p:nvSpPr>
          <p:cNvPr id="57" name="TextBox 56">
            <a:extLst>
              <a:ext uri="{FF2B5EF4-FFF2-40B4-BE49-F238E27FC236}">
                <a16:creationId xmlns:a16="http://schemas.microsoft.com/office/drawing/2014/main" id="{5C706523-B462-BA82-2F93-0799B8617CF1}"/>
              </a:ext>
            </a:extLst>
          </p:cNvPr>
          <p:cNvSpPr txBox="1"/>
          <p:nvPr/>
        </p:nvSpPr>
        <p:spPr>
          <a:xfrm>
            <a:off x="607060" y="3001645"/>
            <a:ext cx="888982" cy="461665"/>
          </a:xfrm>
          <a:prstGeom prst="rect">
            <a:avLst/>
          </a:prstGeom>
          <a:noFill/>
        </p:spPr>
        <p:txBody>
          <a:bodyPr wrap="square" rtlCol="0">
            <a:spAutoFit/>
          </a:bodyPr>
          <a:lstStyle/>
          <a:p>
            <a:r>
              <a:rPr lang="en-US" sz="2400" dirty="0">
                <a:solidFill>
                  <a:srgbClr val="31325E"/>
                </a:solidFill>
                <a:latin typeface="Futura Medium" panose="020B0602020204020303" pitchFamily="34" charset="-79"/>
                <a:cs typeface="Futura Medium" panose="020B0602020204020303" pitchFamily="34" charset="-79"/>
              </a:rPr>
              <a:t>Data</a:t>
            </a:r>
          </a:p>
        </p:txBody>
      </p:sp>
      <p:sp>
        <p:nvSpPr>
          <p:cNvPr id="59" name="TextBox 58">
            <a:extLst>
              <a:ext uri="{FF2B5EF4-FFF2-40B4-BE49-F238E27FC236}">
                <a16:creationId xmlns:a16="http://schemas.microsoft.com/office/drawing/2014/main" id="{F8B112C1-9218-A406-2DCA-6A3DE91F3E38}"/>
              </a:ext>
            </a:extLst>
          </p:cNvPr>
          <p:cNvSpPr txBox="1"/>
          <p:nvPr/>
        </p:nvSpPr>
        <p:spPr>
          <a:xfrm>
            <a:off x="10497252" y="3001645"/>
            <a:ext cx="1132822" cy="461665"/>
          </a:xfrm>
          <a:prstGeom prst="rect">
            <a:avLst/>
          </a:prstGeom>
          <a:noFill/>
        </p:spPr>
        <p:txBody>
          <a:bodyPr wrap="square" rtlCol="0">
            <a:spAutoFit/>
          </a:bodyPr>
          <a:lstStyle/>
          <a:p>
            <a:r>
              <a:rPr lang="en-US" sz="2400" dirty="0">
                <a:solidFill>
                  <a:srgbClr val="31325E"/>
                </a:solidFill>
                <a:latin typeface="Futura Medium" panose="020B0602020204020303" pitchFamily="34" charset="-79"/>
                <a:cs typeface="Futura Medium" panose="020B0602020204020303" pitchFamily="34" charset="-79"/>
              </a:rPr>
              <a:t>Noise</a:t>
            </a:r>
          </a:p>
        </p:txBody>
      </p:sp>
      <p:grpSp>
        <p:nvGrpSpPr>
          <p:cNvPr id="19" name="Group 18">
            <a:extLst>
              <a:ext uri="{FF2B5EF4-FFF2-40B4-BE49-F238E27FC236}">
                <a16:creationId xmlns:a16="http://schemas.microsoft.com/office/drawing/2014/main" id="{96D6D50F-B7F0-CBA7-10EA-B7F94C12EFD5}"/>
              </a:ext>
            </a:extLst>
          </p:cNvPr>
          <p:cNvGrpSpPr/>
          <p:nvPr/>
        </p:nvGrpSpPr>
        <p:grpSpPr>
          <a:xfrm>
            <a:off x="2083849" y="1914652"/>
            <a:ext cx="7965798" cy="251256"/>
            <a:chOff x="1847930" y="1418187"/>
            <a:chExt cx="7965798" cy="251256"/>
          </a:xfrm>
        </p:grpSpPr>
        <p:sp>
          <p:nvSpPr>
            <p:cNvPr id="21" name="Oval 20">
              <a:extLst>
                <a:ext uri="{FF2B5EF4-FFF2-40B4-BE49-F238E27FC236}">
                  <a16:creationId xmlns:a16="http://schemas.microsoft.com/office/drawing/2014/main" id="{FBD7C224-ADC2-2140-161E-B50FF612E085}"/>
                </a:ext>
              </a:extLst>
            </p:cNvPr>
            <p:cNvSpPr/>
            <p:nvPr/>
          </p:nvSpPr>
          <p:spPr>
            <a:xfrm>
              <a:off x="1847930"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3" name="Oval 22">
              <a:extLst>
                <a:ext uri="{FF2B5EF4-FFF2-40B4-BE49-F238E27FC236}">
                  <a16:creationId xmlns:a16="http://schemas.microsoft.com/office/drawing/2014/main" id="{E6EB8C13-57CF-2F13-DDF5-9A662FAB4691}"/>
                </a:ext>
              </a:extLst>
            </p:cNvPr>
            <p:cNvSpPr/>
            <p:nvPr/>
          </p:nvSpPr>
          <p:spPr>
            <a:xfrm>
              <a:off x="3388124"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A55F9116-9F1F-5022-0A4A-A1DBA962CAE7}"/>
                </a:ext>
              </a:extLst>
            </p:cNvPr>
            <p:cNvSpPr/>
            <p:nvPr/>
          </p:nvSpPr>
          <p:spPr>
            <a:xfrm>
              <a:off x="4929610"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F3C11F0F-4095-F5D9-1246-AC7E9FFDD8AB}"/>
                </a:ext>
              </a:extLst>
            </p:cNvPr>
            <p:cNvSpPr/>
            <p:nvPr/>
          </p:nvSpPr>
          <p:spPr>
            <a:xfrm>
              <a:off x="6598142"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9" name="Oval 28">
              <a:extLst>
                <a:ext uri="{FF2B5EF4-FFF2-40B4-BE49-F238E27FC236}">
                  <a16:creationId xmlns:a16="http://schemas.microsoft.com/office/drawing/2014/main" id="{0FA545CC-02CF-D399-771C-9CF64A92A18F}"/>
                </a:ext>
              </a:extLst>
            </p:cNvPr>
            <p:cNvSpPr/>
            <p:nvPr/>
          </p:nvSpPr>
          <p:spPr>
            <a:xfrm>
              <a:off x="9562472"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31" name="Straight Arrow Connector 30">
              <a:extLst>
                <a:ext uri="{FF2B5EF4-FFF2-40B4-BE49-F238E27FC236}">
                  <a16:creationId xmlns:a16="http://schemas.microsoft.com/office/drawing/2014/main" id="{ED52585F-F974-C88F-F19D-373E1CF41FD7}"/>
                </a:ext>
              </a:extLst>
            </p:cNvPr>
            <p:cNvCxnSpPr>
              <a:cxnSpLocks/>
            </p:cNvCxnSpPr>
            <p:nvPr/>
          </p:nvCxnSpPr>
          <p:spPr>
            <a:xfrm>
              <a:off x="2194117" y="1533997"/>
              <a:ext cx="1045978"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FB7613F-121C-1FD8-E095-B0732E84DAE7}"/>
                </a:ext>
              </a:extLst>
            </p:cNvPr>
            <p:cNvCxnSpPr>
              <a:cxnSpLocks/>
            </p:cNvCxnSpPr>
            <p:nvPr/>
          </p:nvCxnSpPr>
          <p:spPr>
            <a:xfrm>
              <a:off x="3779705" y="1546100"/>
              <a:ext cx="1045978"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9ABF5A4-9E28-3459-EBA3-84BF66467ACF}"/>
                </a:ext>
              </a:extLst>
            </p:cNvPr>
            <p:cNvCxnSpPr>
              <a:cxnSpLocks/>
            </p:cNvCxnSpPr>
            <p:nvPr/>
          </p:nvCxnSpPr>
          <p:spPr>
            <a:xfrm>
              <a:off x="5367648" y="1543815"/>
              <a:ext cx="1045978"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8E8F06A-651D-17CD-ECCD-24829A0FE586}"/>
                </a:ext>
              </a:extLst>
            </p:cNvPr>
            <p:cNvCxnSpPr>
              <a:cxnSpLocks/>
            </p:cNvCxnSpPr>
            <p:nvPr/>
          </p:nvCxnSpPr>
          <p:spPr>
            <a:xfrm>
              <a:off x="6989723" y="1556231"/>
              <a:ext cx="845321"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CC939E8-14A2-B12A-0530-6F404784E0B2}"/>
                </a:ext>
              </a:extLst>
            </p:cNvPr>
            <p:cNvCxnSpPr>
              <a:cxnSpLocks/>
            </p:cNvCxnSpPr>
            <p:nvPr/>
          </p:nvCxnSpPr>
          <p:spPr>
            <a:xfrm>
              <a:off x="8556369" y="1556508"/>
              <a:ext cx="845321"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E82473A9-28F8-F41D-FF92-BA42610353C1}"/>
              </a:ext>
            </a:extLst>
          </p:cNvPr>
          <p:cNvSpPr txBox="1"/>
          <p:nvPr/>
        </p:nvSpPr>
        <p:spPr>
          <a:xfrm>
            <a:off x="8172316" y="1636660"/>
            <a:ext cx="522146" cy="584775"/>
          </a:xfrm>
          <a:prstGeom prst="rect">
            <a:avLst/>
          </a:prstGeom>
          <a:noFill/>
        </p:spPr>
        <p:txBody>
          <a:bodyPr wrap="square" rtlCol="0">
            <a:spAutoFit/>
          </a:bodyPr>
          <a:lstStyle/>
          <a:p>
            <a:r>
              <a:rPr lang="en-US" sz="3200" dirty="0">
                <a:solidFill>
                  <a:srgbClr val="66BA7A"/>
                </a:solidFill>
                <a:latin typeface="Futura Medium" panose="020B0602020204020303" pitchFamily="34" charset="-79"/>
                <a:cs typeface="Futura Medium" panose="020B0602020204020303" pitchFamily="34" charset="-79"/>
              </a:rPr>
              <a:t>…</a:t>
            </a:r>
          </a:p>
        </p:txBody>
      </p:sp>
      <p:grpSp>
        <p:nvGrpSpPr>
          <p:cNvPr id="67" name="Group 66">
            <a:extLst>
              <a:ext uri="{FF2B5EF4-FFF2-40B4-BE49-F238E27FC236}">
                <a16:creationId xmlns:a16="http://schemas.microsoft.com/office/drawing/2014/main" id="{BD4A34AA-9AC8-8611-1CE6-F5FFBDE40CF6}"/>
              </a:ext>
            </a:extLst>
          </p:cNvPr>
          <p:cNvGrpSpPr/>
          <p:nvPr/>
        </p:nvGrpSpPr>
        <p:grpSpPr>
          <a:xfrm>
            <a:off x="2083849" y="4791546"/>
            <a:ext cx="7965798" cy="251256"/>
            <a:chOff x="1847930" y="1418187"/>
            <a:chExt cx="7965798" cy="251256"/>
          </a:xfrm>
          <a:solidFill>
            <a:srgbClr val="31325E"/>
          </a:solidFill>
        </p:grpSpPr>
        <p:sp>
          <p:nvSpPr>
            <p:cNvPr id="68" name="Oval 67">
              <a:extLst>
                <a:ext uri="{FF2B5EF4-FFF2-40B4-BE49-F238E27FC236}">
                  <a16:creationId xmlns:a16="http://schemas.microsoft.com/office/drawing/2014/main" id="{848DF9FF-B9EA-9FA5-DEE5-A8A6C31DCEEB}"/>
                </a:ext>
              </a:extLst>
            </p:cNvPr>
            <p:cNvSpPr/>
            <p:nvPr/>
          </p:nvSpPr>
          <p:spPr>
            <a:xfrm>
              <a:off x="1847930"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1325E"/>
                  </a:solidFill>
                </a:rPr>
                <a:t>  </a:t>
              </a:r>
            </a:p>
          </p:txBody>
        </p:sp>
        <p:sp>
          <p:nvSpPr>
            <p:cNvPr id="69" name="Oval 68">
              <a:extLst>
                <a:ext uri="{FF2B5EF4-FFF2-40B4-BE49-F238E27FC236}">
                  <a16:creationId xmlns:a16="http://schemas.microsoft.com/office/drawing/2014/main" id="{A5E38546-D7CA-7737-3F5B-F707B10D3154}"/>
                </a:ext>
              </a:extLst>
            </p:cNvPr>
            <p:cNvSpPr/>
            <p:nvPr/>
          </p:nvSpPr>
          <p:spPr>
            <a:xfrm>
              <a:off x="3388124"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1325E"/>
                  </a:solidFill>
                </a:rPr>
                <a:t>  </a:t>
              </a:r>
            </a:p>
          </p:txBody>
        </p:sp>
        <p:sp>
          <p:nvSpPr>
            <p:cNvPr id="70" name="Oval 69">
              <a:extLst>
                <a:ext uri="{FF2B5EF4-FFF2-40B4-BE49-F238E27FC236}">
                  <a16:creationId xmlns:a16="http://schemas.microsoft.com/office/drawing/2014/main" id="{7ED89AF2-5F9B-917C-CFFC-703361009BB1}"/>
                </a:ext>
              </a:extLst>
            </p:cNvPr>
            <p:cNvSpPr/>
            <p:nvPr/>
          </p:nvSpPr>
          <p:spPr>
            <a:xfrm>
              <a:off x="4929610"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1325E"/>
                  </a:solidFill>
                </a:rPr>
                <a:t>  </a:t>
              </a:r>
            </a:p>
          </p:txBody>
        </p:sp>
        <p:sp>
          <p:nvSpPr>
            <p:cNvPr id="71" name="Oval 70">
              <a:extLst>
                <a:ext uri="{FF2B5EF4-FFF2-40B4-BE49-F238E27FC236}">
                  <a16:creationId xmlns:a16="http://schemas.microsoft.com/office/drawing/2014/main" id="{58FC3D7F-B906-C688-72A0-137727377ACB}"/>
                </a:ext>
              </a:extLst>
            </p:cNvPr>
            <p:cNvSpPr/>
            <p:nvPr/>
          </p:nvSpPr>
          <p:spPr>
            <a:xfrm>
              <a:off x="6598142"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1325E"/>
                  </a:solidFill>
                </a:rPr>
                <a:t>  </a:t>
              </a:r>
            </a:p>
          </p:txBody>
        </p:sp>
        <p:sp>
          <p:nvSpPr>
            <p:cNvPr id="72" name="Oval 71">
              <a:extLst>
                <a:ext uri="{FF2B5EF4-FFF2-40B4-BE49-F238E27FC236}">
                  <a16:creationId xmlns:a16="http://schemas.microsoft.com/office/drawing/2014/main" id="{917F1C2A-CCE2-DA2E-7546-D1DD115E904A}"/>
                </a:ext>
              </a:extLst>
            </p:cNvPr>
            <p:cNvSpPr/>
            <p:nvPr/>
          </p:nvSpPr>
          <p:spPr>
            <a:xfrm>
              <a:off x="9562472"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1325E"/>
                  </a:solidFill>
                </a:rPr>
                <a:t>  </a:t>
              </a:r>
            </a:p>
          </p:txBody>
        </p:sp>
        <p:cxnSp>
          <p:nvCxnSpPr>
            <p:cNvPr id="73" name="Straight Arrow Connector 72">
              <a:extLst>
                <a:ext uri="{FF2B5EF4-FFF2-40B4-BE49-F238E27FC236}">
                  <a16:creationId xmlns:a16="http://schemas.microsoft.com/office/drawing/2014/main" id="{A7F51B54-9392-341E-E881-B0EC3A4450D3}"/>
                </a:ext>
              </a:extLst>
            </p:cNvPr>
            <p:cNvCxnSpPr>
              <a:cxnSpLocks/>
            </p:cNvCxnSpPr>
            <p:nvPr/>
          </p:nvCxnSpPr>
          <p:spPr>
            <a:xfrm flipH="1">
              <a:off x="2194117" y="1556231"/>
              <a:ext cx="104349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0267A54-8AA9-9D93-2FE3-C2804631871C}"/>
                </a:ext>
              </a:extLst>
            </p:cNvPr>
            <p:cNvCxnSpPr>
              <a:cxnSpLocks/>
            </p:cNvCxnSpPr>
            <p:nvPr/>
          </p:nvCxnSpPr>
          <p:spPr>
            <a:xfrm flipH="1">
              <a:off x="3692870" y="1556231"/>
              <a:ext cx="114757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4FCAF18-12A9-6AAF-E333-71484E4E0256}"/>
                </a:ext>
              </a:extLst>
            </p:cNvPr>
            <p:cNvCxnSpPr>
              <a:cxnSpLocks/>
            </p:cNvCxnSpPr>
            <p:nvPr/>
          </p:nvCxnSpPr>
          <p:spPr>
            <a:xfrm flipH="1">
              <a:off x="5331840" y="1543815"/>
              <a:ext cx="998757"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52E7B6F-8B86-0271-225C-35A3323BD159}"/>
                </a:ext>
              </a:extLst>
            </p:cNvPr>
            <p:cNvCxnSpPr>
              <a:cxnSpLocks/>
            </p:cNvCxnSpPr>
            <p:nvPr/>
          </p:nvCxnSpPr>
          <p:spPr>
            <a:xfrm flipH="1">
              <a:off x="6989723" y="1556231"/>
              <a:ext cx="770747"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074DD99-B5FD-F87F-A1DD-3FF774C0165E}"/>
                </a:ext>
              </a:extLst>
            </p:cNvPr>
            <p:cNvCxnSpPr>
              <a:cxnSpLocks/>
            </p:cNvCxnSpPr>
            <p:nvPr/>
          </p:nvCxnSpPr>
          <p:spPr>
            <a:xfrm flipH="1">
              <a:off x="8560019" y="1553457"/>
              <a:ext cx="882107" cy="12416"/>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TextBox 84">
            <a:extLst>
              <a:ext uri="{FF2B5EF4-FFF2-40B4-BE49-F238E27FC236}">
                <a16:creationId xmlns:a16="http://schemas.microsoft.com/office/drawing/2014/main" id="{24D55993-3124-D6F2-26B2-2F8D8C3A30E8}"/>
              </a:ext>
            </a:extLst>
          </p:cNvPr>
          <p:cNvSpPr txBox="1"/>
          <p:nvPr/>
        </p:nvSpPr>
        <p:spPr>
          <a:xfrm>
            <a:off x="8117377" y="4562815"/>
            <a:ext cx="522146" cy="584775"/>
          </a:xfrm>
          <a:prstGeom prst="rect">
            <a:avLst/>
          </a:prstGeom>
          <a:noFill/>
        </p:spPr>
        <p:txBody>
          <a:bodyPr wrap="square" rtlCol="0">
            <a:spAutoFit/>
          </a:bodyPr>
          <a:lstStyle/>
          <a:p>
            <a:r>
              <a:rPr lang="en-US" sz="3200" dirty="0">
                <a:solidFill>
                  <a:srgbClr val="31325E"/>
                </a:solidFill>
                <a:latin typeface="Futura Medium" panose="020B0602020204020303" pitchFamily="34" charset="-79"/>
                <a:cs typeface="Futura Medium" panose="020B0602020204020303" pitchFamily="34" charset="-79"/>
              </a:rPr>
              <a:t>…</a:t>
            </a:r>
          </a:p>
        </p:txBody>
      </p:sp>
      <p:grpSp>
        <p:nvGrpSpPr>
          <p:cNvPr id="2" name="Group 1">
            <a:extLst>
              <a:ext uri="{FF2B5EF4-FFF2-40B4-BE49-F238E27FC236}">
                <a16:creationId xmlns:a16="http://schemas.microsoft.com/office/drawing/2014/main" id="{E994C08A-C553-DD41-20AB-88C2390C6932}"/>
              </a:ext>
            </a:extLst>
          </p:cNvPr>
          <p:cNvGrpSpPr/>
          <p:nvPr/>
        </p:nvGrpSpPr>
        <p:grpSpPr>
          <a:xfrm>
            <a:off x="1711620" y="2728196"/>
            <a:ext cx="8570054" cy="1347712"/>
            <a:chOff x="1683052" y="4123377"/>
            <a:chExt cx="8570054" cy="1347712"/>
          </a:xfrm>
        </p:grpSpPr>
        <p:pic>
          <p:nvPicPr>
            <p:cNvPr id="4" name="Picture 3" descr="A dog with its tongue out&#10;&#10;Description automatically generated with medium confidence">
              <a:extLst>
                <a:ext uri="{FF2B5EF4-FFF2-40B4-BE49-F238E27FC236}">
                  <a16:creationId xmlns:a16="http://schemas.microsoft.com/office/drawing/2014/main" id="{23683240-9454-A0FB-BDB6-41046612B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52" y="4123377"/>
              <a:ext cx="1347712" cy="1347712"/>
            </a:xfrm>
            <a:prstGeom prst="rect">
              <a:avLst/>
            </a:prstGeom>
          </p:spPr>
        </p:pic>
        <p:pic>
          <p:nvPicPr>
            <p:cNvPr id="6" name="Picture 5" descr="A dog with its tongue out&#10;&#10;Description automatically generated with medium confidence">
              <a:extLst>
                <a:ext uri="{FF2B5EF4-FFF2-40B4-BE49-F238E27FC236}">
                  <a16:creationId xmlns:a16="http://schemas.microsoft.com/office/drawing/2014/main" id="{DDC4FCC1-FFF0-BD0C-577E-E6464E9376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7520" y="4123377"/>
              <a:ext cx="1347712" cy="1347712"/>
            </a:xfrm>
            <a:prstGeom prst="rect">
              <a:avLst/>
            </a:prstGeom>
          </p:spPr>
        </p:pic>
        <p:pic>
          <p:nvPicPr>
            <p:cNvPr id="7" name="Picture 6" descr="A dog with its tongue out&#10;&#10;Description automatically generated with medium confidence">
              <a:extLst>
                <a:ext uri="{FF2B5EF4-FFF2-40B4-BE49-F238E27FC236}">
                  <a16:creationId xmlns:a16="http://schemas.microsoft.com/office/drawing/2014/main" id="{5880D123-E0A6-E94F-7E6F-8413DEFAEC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88" y="4123377"/>
              <a:ext cx="1347712" cy="1347712"/>
            </a:xfrm>
            <a:prstGeom prst="rect">
              <a:avLst/>
            </a:prstGeom>
          </p:spPr>
        </p:pic>
        <p:pic>
          <p:nvPicPr>
            <p:cNvPr id="8" name="Picture 7" descr="A dog with its mouth open&#10;&#10;Description automatically generated with medium confidence">
              <a:extLst>
                <a:ext uri="{FF2B5EF4-FFF2-40B4-BE49-F238E27FC236}">
                  <a16:creationId xmlns:a16="http://schemas.microsoft.com/office/drawing/2014/main" id="{AD131D91-5FCA-4E71-381B-4DF53FE0B5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6456" y="4123377"/>
              <a:ext cx="1347712" cy="1347712"/>
            </a:xfrm>
            <a:prstGeom prst="rect">
              <a:avLst/>
            </a:prstGeom>
          </p:spPr>
        </p:pic>
        <p:pic>
          <p:nvPicPr>
            <p:cNvPr id="9" name="Picture 8" descr="A picture containing text, dog, mammal, staring&#10;&#10;Description automatically generated">
              <a:extLst>
                <a:ext uri="{FF2B5EF4-FFF2-40B4-BE49-F238E27FC236}">
                  <a16:creationId xmlns:a16="http://schemas.microsoft.com/office/drawing/2014/main" id="{F7F78668-41A8-3FA5-DA48-A599A52874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0924" y="4123377"/>
              <a:ext cx="1347712" cy="1347712"/>
            </a:xfrm>
            <a:prstGeom prst="rect">
              <a:avLst/>
            </a:prstGeom>
          </p:spPr>
        </p:pic>
        <p:pic>
          <p:nvPicPr>
            <p:cNvPr id="10" name="Picture 9">
              <a:extLst>
                <a:ext uri="{FF2B5EF4-FFF2-40B4-BE49-F238E27FC236}">
                  <a16:creationId xmlns:a16="http://schemas.microsoft.com/office/drawing/2014/main" id="{8C6A4A6B-EA54-5EB3-BF5C-B8348B3E6C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5394" y="4123377"/>
              <a:ext cx="1347712" cy="1347712"/>
            </a:xfrm>
            <a:prstGeom prst="rect">
              <a:avLst/>
            </a:prstGeom>
          </p:spPr>
        </p:pic>
      </p:grpSp>
      <p:sp>
        <p:nvSpPr>
          <p:cNvPr id="38" name="TextBox 37">
            <a:extLst>
              <a:ext uri="{FF2B5EF4-FFF2-40B4-BE49-F238E27FC236}">
                <a16:creationId xmlns:a16="http://schemas.microsoft.com/office/drawing/2014/main" id="{7650D774-FF77-7711-8830-414D9DEDDFE1}"/>
              </a:ext>
            </a:extLst>
          </p:cNvPr>
          <p:cNvSpPr txBox="1"/>
          <p:nvPr/>
        </p:nvSpPr>
        <p:spPr>
          <a:xfrm>
            <a:off x="0" y="6510720"/>
            <a:ext cx="12192000" cy="347280"/>
          </a:xfrm>
          <a:prstGeom prst="rect">
            <a:avLst/>
          </a:prstGeom>
          <a:noFill/>
        </p:spPr>
        <p:txBody>
          <a:bodyPr wrap="square">
            <a:spAutoFit/>
          </a:bodyPr>
          <a:lstStyle/>
          <a:p>
            <a:pPr algn="l"/>
            <a:r>
              <a:rPr lang="en-US" sz="1600" dirty="0">
                <a:solidFill>
                  <a:schemeClr val="bg1">
                    <a:lumMod val="65000"/>
                  </a:schemeClr>
                </a:solidFill>
                <a:latin typeface="Arial" panose="020B0604020202020204" pitchFamily="34" charset="0"/>
                <a:cs typeface="Arial" panose="020B0604020202020204" pitchFamily="34" charset="0"/>
              </a:rPr>
              <a:t>Source: https://youtu.be/yTAMrHVG1ew</a:t>
            </a:r>
          </a:p>
        </p:txBody>
      </p:sp>
    </p:spTree>
    <p:extLst>
      <p:ext uri="{BB962C8B-B14F-4D97-AF65-F5344CB8AC3E}">
        <p14:creationId xmlns:p14="http://schemas.microsoft.com/office/powerpoint/2010/main" val="3219778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1C8B9F3D-87B7-E16A-DE81-C41B76128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715" y="1302040"/>
            <a:ext cx="6662569" cy="4253920"/>
          </a:xfrm>
          <a:prstGeom prst="rect">
            <a:avLst/>
          </a:prstGeom>
        </p:spPr>
      </p:pic>
      <p:sp>
        <p:nvSpPr>
          <p:cNvPr id="3" name="TextBox 2">
            <a:extLst>
              <a:ext uri="{FF2B5EF4-FFF2-40B4-BE49-F238E27FC236}">
                <a16:creationId xmlns:a16="http://schemas.microsoft.com/office/drawing/2014/main" id="{F833BD0F-AAA3-5612-2735-E4372886272D}"/>
              </a:ext>
            </a:extLst>
          </p:cNvPr>
          <p:cNvSpPr txBox="1"/>
          <p:nvPr/>
        </p:nvSpPr>
        <p:spPr>
          <a:xfrm>
            <a:off x="0" y="6510720"/>
            <a:ext cx="10436352" cy="338554"/>
          </a:xfrm>
          <a:prstGeom prst="rect">
            <a:avLst/>
          </a:prstGeom>
          <a:noFill/>
        </p:spPr>
        <p:txBody>
          <a:bodyPr wrap="square">
            <a:spAutoFit/>
          </a:bodyPr>
          <a:lstStyle/>
          <a:p>
            <a:pPr algn="l"/>
            <a:r>
              <a:rPr lang="en-US" sz="1600" dirty="0">
                <a:solidFill>
                  <a:schemeClr val="bg1">
                    <a:lumMod val="65000"/>
                  </a:schemeClr>
                </a:solidFill>
                <a:latin typeface="Arial" panose="020B0604020202020204" pitchFamily="34" charset="0"/>
                <a:cs typeface="Arial" panose="020B0604020202020204" pitchFamily="34" charset="0"/>
              </a:rPr>
              <a:t>Source: https://youtu.be/yTAMrHVG1ew</a:t>
            </a:r>
          </a:p>
        </p:txBody>
      </p:sp>
    </p:spTree>
    <p:extLst>
      <p:ext uri="{BB962C8B-B14F-4D97-AF65-F5344CB8AC3E}">
        <p14:creationId xmlns:p14="http://schemas.microsoft.com/office/powerpoint/2010/main" val="63507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10104</TotalTime>
  <Words>2581</Words>
  <Application>Microsoft Office PowerPoint</Application>
  <PresentationFormat>Widescreen</PresentationFormat>
  <Paragraphs>272</Paragraphs>
  <Slides>26</Slides>
  <Notes>26</Notes>
  <HiddenSlides>0</HiddenSlides>
  <MMClips>2</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26</vt:i4>
      </vt:variant>
    </vt:vector>
  </HeadingPairs>
  <TitlesOfParts>
    <vt:vector size="45" baseType="lpstr">
      <vt:lpstr>-apple-system</vt:lpstr>
      <vt:lpstr>Arial</vt:lpstr>
      <vt:lpstr>Arial Rounded MT Bold</vt:lpstr>
      <vt:lpstr>Avenir Heavy</vt:lpstr>
      <vt:lpstr>Avenir Medium</vt:lpstr>
      <vt:lpstr>Avenir Next LT Pro Demi</vt:lpstr>
      <vt:lpstr>Calibri</vt:lpstr>
      <vt:lpstr>Calibri Light</vt:lpstr>
      <vt:lpstr>Futura Medium</vt:lpstr>
      <vt:lpstr>Garamond</vt:lpstr>
      <vt:lpstr>Generator</vt:lpstr>
      <vt:lpstr>inherit</vt:lpstr>
      <vt:lpstr>Lucida Grande</vt:lpstr>
      <vt:lpstr>NimbusRomNo9L-Regu</vt:lpstr>
      <vt:lpstr>NVIDIA Sans</vt:lpstr>
      <vt:lpstr>Palatino Linotype</vt:lpstr>
      <vt:lpstr>Times New Roman</vt:lpstr>
      <vt:lpstr>TrebuchetMS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danielmaxwell</dc:creator>
  <cp:lastModifiedBy>Maxwell,Daniel</cp:lastModifiedBy>
  <cp:revision>1052</cp:revision>
  <cp:lastPrinted>2021-09-23T20:21:23Z</cp:lastPrinted>
  <dcterms:created xsi:type="dcterms:W3CDTF">2020-06-14T19:48:25Z</dcterms:created>
  <dcterms:modified xsi:type="dcterms:W3CDTF">2022-12-08T21:22:56Z</dcterms:modified>
</cp:coreProperties>
</file>